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4" r:id="rId3"/>
    <p:sldId id="285" r:id="rId4"/>
    <p:sldId id="286" r:id="rId5"/>
    <p:sldId id="287" r:id="rId6"/>
    <p:sldId id="288" r:id="rId7"/>
  </p:sldIdLst>
  <p:sldSz cx="7556500" cy="10693400"/>
  <p:notesSz cx="7556500" cy="106934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2370" y="-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429634" y="445718"/>
            <a:ext cx="704519" cy="7235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73888" y="10104813"/>
            <a:ext cx="246379" cy="223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2290" y="195960"/>
            <a:ext cx="6959168" cy="102532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88644" y="424637"/>
            <a:ext cx="2390140" cy="7023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6000"/>
              </a:lnSpc>
              <a:spcBef>
                <a:spcPts val="95"/>
              </a:spcBef>
            </a:pPr>
            <a:r>
              <a:rPr sz="1000" b="1" spc="-5" dirty="0">
                <a:latin typeface="Segoe Print"/>
                <a:cs typeface="Segoe Print"/>
              </a:rPr>
              <a:t>University </a:t>
            </a:r>
            <a:r>
              <a:rPr sz="1000" b="1" spc="-10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Diyala </a:t>
            </a:r>
            <a:r>
              <a:rPr sz="1000" b="1" dirty="0">
                <a:latin typeface="Segoe Print"/>
                <a:cs typeface="Segoe Print"/>
              </a:rPr>
              <a:t>/ </a:t>
            </a:r>
            <a:r>
              <a:rPr sz="1000" b="1" spc="-5" dirty="0">
                <a:latin typeface="Segoe Print"/>
                <a:cs typeface="Segoe Print"/>
              </a:rPr>
              <a:t>College </a:t>
            </a:r>
            <a:r>
              <a:rPr sz="1000" b="1" spc="5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Eng.  Civil Engineering</a:t>
            </a:r>
            <a:r>
              <a:rPr sz="1000" b="1" spc="10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Department.</a:t>
            </a:r>
            <a:endParaRPr sz="10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000" b="1" dirty="0">
                <a:latin typeface="Segoe Print"/>
                <a:cs typeface="Segoe Print"/>
              </a:rPr>
              <a:t>Class: 1</a:t>
            </a:r>
            <a:r>
              <a:rPr sz="975" b="1" baseline="25641" dirty="0">
                <a:latin typeface="Segoe Print"/>
                <a:cs typeface="Segoe Print"/>
              </a:rPr>
              <a:t>st </a:t>
            </a:r>
            <a:r>
              <a:rPr sz="1000" b="1" dirty="0">
                <a:latin typeface="Segoe Print"/>
                <a:cs typeface="Segoe Print"/>
              </a:rPr>
              <a:t>year / </a:t>
            </a:r>
            <a:r>
              <a:rPr sz="1000" b="1" spc="-5" dirty="0">
                <a:latin typeface="Segoe Print"/>
                <a:cs typeface="Segoe Print"/>
              </a:rPr>
              <a:t>Mathematics</a:t>
            </a:r>
            <a:r>
              <a:rPr sz="1000" b="1" spc="-200" dirty="0">
                <a:latin typeface="Segoe Print"/>
                <a:cs typeface="Segoe Print"/>
              </a:rPr>
              <a:t> </a:t>
            </a:r>
            <a:r>
              <a:rPr sz="1000" b="1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358129" y="434593"/>
            <a:ext cx="1458595" cy="734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588060" y="2081910"/>
            <a:ext cx="26466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mbria Math"/>
                <a:cs typeface="Cambria Math"/>
              </a:rPr>
              <a:t>q</a:t>
            </a:r>
            <a:r>
              <a:rPr sz="1800" spc="-5" dirty="0">
                <a:latin typeface="Wingdings"/>
                <a:cs typeface="Wingdings"/>
              </a:rPr>
              <a:t></a:t>
            </a:r>
            <a:r>
              <a:rPr sz="1400" spc="-5" dirty="0">
                <a:latin typeface="Cambria Math"/>
                <a:cs typeface="Cambria Math"/>
              </a:rPr>
              <a:t>/ </a:t>
            </a:r>
            <a:r>
              <a:rPr sz="1400" spc="-10" dirty="0">
                <a:latin typeface="Cambria"/>
                <a:cs typeface="Cambria"/>
              </a:rPr>
              <a:t>Evaluate </a:t>
            </a:r>
            <a:r>
              <a:rPr sz="1400" spc="-5" dirty="0">
                <a:latin typeface="Cambria"/>
                <a:cs typeface="Cambria"/>
              </a:rPr>
              <a:t>the following</a:t>
            </a:r>
            <a:r>
              <a:rPr sz="1400" spc="3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limits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947724" y="2819781"/>
            <a:ext cx="25717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"/>
                <a:cs typeface="Cambria"/>
              </a:rPr>
              <a:t>(1)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338199" y="2944749"/>
            <a:ext cx="36766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0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-5" dirty="0">
                <a:latin typeface="Cambria Math"/>
                <a:cs typeface="Cambria Math"/>
              </a:rPr>
              <a:t>−</a:t>
            </a:r>
            <a:r>
              <a:rPr sz="1000" dirty="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383919" y="2786252"/>
            <a:ext cx="141287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r>
              <a:rPr sz="2100" spc="-7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4 </a:t>
            </a:r>
            <a:r>
              <a:rPr sz="1400" spc="-10" dirty="0">
                <a:latin typeface="Cambria Math"/>
                <a:cs typeface="Cambria Math"/>
              </a:rPr>
              <a:t>− 2𝑥 −</a:t>
            </a:r>
            <a:r>
              <a:rPr sz="1400" spc="95" dirty="0">
                <a:latin typeface="Cambria Math"/>
                <a:cs typeface="Cambria Math"/>
              </a:rPr>
              <a:t> </a:t>
            </a: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30555" dirty="0">
                <a:latin typeface="Cambria Math"/>
                <a:cs typeface="Cambria Math"/>
              </a:rPr>
              <a:t>2</a:t>
            </a:r>
            <a:r>
              <a:rPr sz="1500" spc="-202" baseline="30555" dirty="0">
                <a:latin typeface="Cambria Math"/>
                <a:cs typeface="Cambria Math"/>
              </a:rPr>
              <a:t> 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588511" y="2819781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"/>
                <a:cs typeface="Cambria"/>
              </a:rPr>
              <a:t>5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124959" y="2819781"/>
            <a:ext cx="2578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"/>
                <a:cs typeface="Cambria"/>
              </a:rPr>
              <a:t>(2</a:t>
            </a:r>
            <a:r>
              <a:rPr sz="1400" spc="-5" dirty="0">
                <a:latin typeface="Cambria"/>
                <a:cs typeface="Cambria"/>
              </a:rPr>
              <a:t>)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533646" y="2838068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850638" y="2633598"/>
            <a:ext cx="6699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-7" baseline="-21825" dirty="0">
                <a:latin typeface="Cambria Math"/>
                <a:cs typeface="Cambria Math"/>
              </a:rPr>
              <a:t>3</a:t>
            </a:r>
            <a:r>
              <a:rPr sz="1000" spc="-5" dirty="0">
                <a:latin typeface="Cambria Math"/>
                <a:cs typeface="Cambria Math"/>
              </a:rPr>
              <a:t>x </a:t>
            </a:r>
            <a:r>
              <a:rPr sz="2100" spc="-15" baseline="-21825" dirty="0">
                <a:latin typeface="Cambria Math"/>
                <a:cs typeface="Cambria Math"/>
              </a:rPr>
              <a:t>−</a:t>
            </a:r>
            <a:r>
              <a:rPr sz="2100" spc="-104" baseline="-21825" dirty="0">
                <a:latin typeface="Cambria Math"/>
                <a:cs typeface="Cambria Math"/>
              </a:rPr>
              <a:t> </a:t>
            </a:r>
            <a:r>
              <a:rPr sz="2100" spc="7" baseline="-21825" dirty="0">
                <a:latin typeface="Cambria Math"/>
                <a:cs typeface="Cambria Math"/>
              </a:rPr>
              <a:t>3</a:t>
            </a:r>
            <a:r>
              <a:rPr sz="1000" spc="5" dirty="0">
                <a:latin typeface="Cambria Math"/>
                <a:cs typeface="Cambria Math"/>
              </a:rPr>
              <a:t>−x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533646" y="2956941"/>
            <a:ext cx="82804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00" spc="30" baseline="2777" dirty="0">
                <a:latin typeface="Cambria Math"/>
                <a:cs typeface="Cambria Math"/>
              </a:rPr>
              <a:t>x→0 </a:t>
            </a:r>
            <a:r>
              <a:rPr sz="1400" spc="-5" dirty="0">
                <a:latin typeface="Cambria Math"/>
                <a:cs typeface="Cambria Math"/>
              </a:rPr>
              <a:t>3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948173" y="2950844"/>
            <a:ext cx="57277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02590" algn="l"/>
              </a:tabLst>
            </a:pPr>
            <a:r>
              <a:rPr sz="1000" dirty="0">
                <a:latin typeface="Cambria Math"/>
                <a:cs typeface="Cambria Math"/>
              </a:rPr>
              <a:t>x	</a:t>
            </a:r>
            <a:r>
              <a:rPr sz="1000" spc="-5" dirty="0">
                <a:latin typeface="Cambria Math"/>
                <a:cs typeface="Cambria Math"/>
              </a:rPr>
              <a:t>−</a:t>
            </a:r>
            <a:r>
              <a:rPr sz="1000" dirty="0">
                <a:latin typeface="Cambria Math"/>
                <a:cs typeface="Cambria Math"/>
              </a:rPr>
              <a:t>x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4863338" y="2975736"/>
            <a:ext cx="655955" cy="0"/>
          </a:xfrm>
          <a:custGeom>
            <a:avLst/>
            <a:gdLst/>
            <a:ahLst/>
            <a:cxnLst/>
            <a:rect l="l" t="t" r="r" b="b"/>
            <a:pathLst>
              <a:path w="655954">
                <a:moveTo>
                  <a:pt x="0" y="0"/>
                </a:moveTo>
                <a:lnTo>
                  <a:pt x="65562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6503289" y="2653969"/>
            <a:ext cx="123825" cy="53784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400" spc="-5" dirty="0">
                <a:latin typeface="Cambria Math"/>
                <a:cs typeface="Cambria Math"/>
              </a:rPr>
              <a:t>4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400" spc="-5" dirty="0">
                <a:latin typeface="Cambria Math"/>
                <a:cs typeface="Cambria Math"/>
              </a:rPr>
              <a:t>5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6515989" y="2972688"/>
            <a:ext cx="97790" cy="0"/>
          </a:xfrm>
          <a:custGeom>
            <a:avLst/>
            <a:gdLst/>
            <a:ahLst/>
            <a:cxnLst/>
            <a:rect l="l" t="t" r="r" b="b"/>
            <a:pathLst>
              <a:path w="97790">
                <a:moveTo>
                  <a:pt x="0" y="0"/>
                </a:moveTo>
                <a:lnTo>
                  <a:pt x="9753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832408" y="2722447"/>
            <a:ext cx="0" cy="525145"/>
          </a:xfrm>
          <a:custGeom>
            <a:avLst/>
            <a:gdLst/>
            <a:ahLst/>
            <a:cxnLst/>
            <a:rect l="l" t="t" r="r" b="b"/>
            <a:pathLst>
              <a:path h="525144">
                <a:moveTo>
                  <a:pt x="0" y="0"/>
                </a:moveTo>
                <a:lnTo>
                  <a:pt x="0" y="524560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947724" y="3337940"/>
            <a:ext cx="2578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"/>
                <a:cs typeface="Cambria"/>
              </a:rPr>
              <a:t>(3</a:t>
            </a:r>
            <a:r>
              <a:rPr sz="1400" spc="-5" dirty="0">
                <a:latin typeface="Cambria"/>
                <a:cs typeface="Cambria"/>
              </a:rPr>
              <a:t>)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344294" y="3362324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338199" y="3520821"/>
            <a:ext cx="27940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5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→3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664335" y="3225164"/>
            <a:ext cx="83375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3055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11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874647" y="3475100"/>
            <a:ext cx="965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1677035" y="3499992"/>
            <a:ext cx="808355" cy="0"/>
          </a:xfrm>
          <a:custGeom>
            <a:avLst/>
            <a:gdLst/>
            <a:ahLst/>
            <a:cxnLst/>
            <a:rect l="l" t="t" r="r" b="b"/>
            <a:pathLst>
              <a:path w="808355">
                <a:moveTo>
                  <a:pt x="0" y="0"/>
                </a:moveTo>
                <a:lnTo>
                  <a:pt x="80802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552190" y="3487800"/>
            <a:ext cx="198755" cy="0"/>
          </a:xfrm>
          <a:custGeom>
            <a:avLst/>
            <a:gdLst/>
            <a:ahLst/>
            <a:cxnLst/>
            <a:rect l="l" t="t" r="r" b="b"/>
            <a:pathLst>
              <a:path w="198754">
                <a:moveTo>
                  <a:pt x="0" y="0"/>
                </a:moveTo>
                <a:lnTo>
                  <a:pt x="19842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4124959" y="3337940"/>
            <a:ext cx="2578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"/>
                <a:cs typeface="Cambria"/>
              </a:rPr>
              <a:t>(4</a:t>
            </a:r>
            <a:r>
              <a:rPr sz="1400" spc="-5" dirty="0">
                <a:latin typeface="Cambria"/>
                <a:cs typeface="Cambria"/>
              </a:rPr>
              <a:t>)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4533646" y="3362324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533646" y="3520821"/>
            <a:ext cx="27368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0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→0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850638" y="3225164"/>
            <a:ext cx="56578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dirty="0">
                <a:latin typeface="Cambria Math"/>
                <a:cs typeface="Cambria Math"/>
              </a:rPr>
              <a:t>4</a:t>
            </a:r>
            <a:r>
              <a:rPr sz="1500" baseline="30555" dirty="0">
                <a:latin typeface="Cambria Math"/>
                <a:cs typeface="Cambria Math"/>
              </a:rPr>
              <a:t>2t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7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4984750" y="3475100"/>
            <a:ext cx="6921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Cambria Math"/>
                <a:cs typeface="Cambria Math"/>
              </a:rPr>
              <a:t>t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4863338" y="3499992"/>
            <a:ext cx="540385" cy="0"/>
          </a:xfrm>
          <a:custGeom>
            <a:avLst/>
            <a:gdLst/>
            <a:ahLst/>
            <a:cxnLst/>
            <a:rect l="l" t="t" r="r" b="b"/>
            <a:pathLst>
              <a:path w="540385">
                <a:moveTo>
                  <a:pt x="0" y="0"/>
                </a:moveTo>
                <a:lnTo>
                  <a:pt x="53980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6503289" y="3337940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832408" y="3247008"/>
            <a:ext cx="0" cy="506095"/>
          </a:xfrm>
          <a:custGeom>
            <a:avLst/>
            <a:gdLst/>
            <a:ahLst/>
            <a:cxnLst/>
            <a:rect l="l" t="t" r="r" b="b"/>
            <a:pathLst>
              <a:path h="506095">
                <a:moveTo>
                  <a:pt x="0" y="0"/>
                </a:moveTo>
                <a:lnTo>
                  <a:pt x="0" y="505968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 txBox="1"/>
          <p:nvPr/>
        </p:nvSpPr>
        <p:spPr>
          <a:xfrm>
            <a:off x="947724" y="3847337"/>
            <a:ext cx="2578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"/>
                <a:cs typeface="Cambria"/>
              </a:rPr>
              <a:t>(5</a:t>
            </a:r>
            <a:r>
              <a:rPr sz="1400" spc="-5" dirty="0">
                <a:latin typeface="Cambria"/>
                <a:cs typeface="Cambria"/>
              </a:rPr>
              <a:t>)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1411350" y="3865625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1338199" y="4024122"/>
            <a:ext cx="416559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5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15" dirty="0">
                <a:latin typeface="Cambria Math"/>
                <a:cs typeface="Cambria Math"/>
              </a:rPr>
              <a:t>3</a:t>
            </a:r>
            <a:r>
              <a:rPr sz="1000" spc="5" dirty="0">
                <a:latin typeface="Cambria Math"/>
                <a:cs typeface="Cambria Math"/>
              </a:rPr>
              <a:t>/</a:t>
            </a: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1771014" y="3446449"/>
            <a:ext cx="648335" cy="519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3180" marR="5080" indent="-30480">
              <a:lnSpc>
                <a:spcPct val="115700"/>
              </a:lnSpc>
              <a:spcBef>
                <a:spcPts val="100"/>
              </a:spcBef>
              <a:tabLst>
                <a:tab pos="238125" algn="l"/>
              </a:tabLst>
            </a:pPr>
            <a:r>
              <a:rPr sz="1400" spc="-5" dirty="0">
                <a:latin typeface="Cambria Math"/>
                <a:cs typeface="Cambria Math"/>
              </a:rPr>
              <a:t>𝑥	</a:t>
            </a:r>
            <a:r>
              <a:rPr sz="1400" spc="-10" dirty="0">
                <a:latin typeface="Cambria Math"/>
                <a:cs typeface="Cambria Math"/>
              </a:rPr>
              <a:t>+ 3𝑥  </a:t>
            </a:r>
            <a:r>
              <a:rPr sz="1400" spc="20" dirty="0">
                <a:latin typeface="Cambria Math"/>
                <a:cs typeface="Cambria Math"/>
              </a:rPr>
              <a:t>4𝑥</a:t>
            </a:r>
            <a:r>
              <a:rPr sz="1500" spc="30" baseline="3055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17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9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1844167" y="3984497"/>
            <a:ext cx="53213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2𝑥 −</a:t>
            </a:r>
            <a:r>
              <a:rPr sz="1400" spc="-2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1814195" y="4003293"/>
            <a:ext cx="594995" cy="0"/>
          </a:xfrm>
          <a:custGeom>
            <a:avLst/>
            <a:gdLst/>
            <a:ahLst/>
            <a:cxnLst/>
            <a:rect l="l" t="t" r="r" b="b"/>
            <a:pathLst>
              <a:path w="594994">
                <a:moveTo>
                  <a:pt x="0" y="0"/>
                </a:moveTo>
                <a:lnTo>
                  <a:pt x="59466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 txBox="1"/>
          <p:nvPr/>
        </p:nvSpPr>
        <p:spPr>
          <a:xfrm>
            <a:off x="3539490" y="3169080"/>
            <a:ext cx="220979" cy="91630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400" spc="-10" dirty="0">
                <a:latin typeface="Cambria Math"/>
                <a:cs typeface="Cambria Math"/>
              </a:rPr>
              <a:t>11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400" spc="-10" dirty="0">
                <a:latin typeface="Cambria Math"/>
                <a:cs typeface="Cambria Math"/>
              </a:rPr>
              <a:t>18</a:t>
            </a:r>
            <a:endParaRPr sz="1400">
              <a:latin typeface="Cambria Math"/>
              <a:cs typeface="Cambria Math"/>
            </a:endParaRPr>
          </a:p>
          <a:p>
            <a:pPr marL="61594">
              <a:lnSpc>
                <a:spcPct val="100000"/>
              </a:lnSpc>
              <a:spcBef>
                <a:spcPts val="1300"/>
              </a:spcBef>
            </a:pPr>
            <a:r>
              <a:rPr sz="1400" spc="-5" dirty="0">
                <a:latin typeface="Cambria"/>
                <a:cs typeface="Cambria"/>
              </a:rPr>
              <a:t>6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4124959" y="3847337"/>
            <a:ext cx="2578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"/>
                <a:cs typeface="Cambria"/>
              </a:rPr>
              <a:t>(6</a:t>
            </a:r>
            <a:r>
              <a:rPr sz="1400" spc="-5" dirty="0">
                <a:latin typeface="Cambria"/>
                <a:cs typeface="Cambria"/>
              </a:rPr>
              <a:t>)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4539741" y="3874769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4533646" y="4033265"/>
            <a:ext cx="2825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5" dirty="0">
                <a:latin typeface="Cambria Math"/>
                <a:cs typeface="Cambria Math"/>
              </a:rPr>
              <a:t>h</a:t>
            </a:r>
            <a:r>
              <a:rPr sz="1000" dirty="0">
                <a:latin typeface="Cambria Math"/>
                <a:cs typeface="Cambria Math"/>
              </a:rPr>
              <a:t>→4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4859782" y="3437304"/>
            <a:ext cx="1071245" cy="79438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40005">
              <a:lnSpc>
                <a:spcPct val="100000"/>
              </a:lnSpc>
              <a:spcBef>
                <a:spcPts val="434"/>
              </a:spcBef>
            </a:pPr>
            <a:r>
              <a:rPr sz="1400" spc="-5" dirty="0">
                <a:latin typeface="Cambria Math"/>
                <a:cs typeface="Cambria Math"/>
              </a:rPr>
              <a:t>4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15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329565" marR="5080" indent="-317500">
              <a:lnSpc>
                <a:spcPts val="2020"/>
              </a:lnSpc>
              <a:spcBef>
                <a:spcPts val="120"/>
              </a:spcBef>
            </a:pP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h </a:t>
            </a:r>
            <a:r>
              <a:rPr sz="1400" spc="-10" dirty="0">
                <a:latin typeface="Cambria Math"/>
                <a:cs typeface="Cambria Math"/>
              </a:rPr>
              <a:t>+ 2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500" baseline="3055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− 9h  </a:t>
            </a:r>
            <a:r>
              <a:rPr sz="1400" spc="-5" dirty="0">
                <a:latin typeface="Cambria Math"/>
                <a:cs typeface="Cambria Math"/>
              </a:rPr>
              <a:t>h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3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4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4872482" y="4012437"/>
            <a:ext cx="1045844" cy="0"/>
          </a:xfrm>
          <a:custGeom>
            <a:avLst/>
            <a:gdLst/>
            <a:ahLst/>
            <a:cxnLst/>
            <a:rect l="l" t="t" r="r" b="b"/>
            <a:pathLst>
              <a:path w="1045845">
                <a:moveTo>
                  <a:pt x="0" y="0"/>
                </a:moveTo>
                <a:lnTo>
                  <a:pt x="10457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 txBox="1"/>
          <p:nvPr/>
        </p:nvSpPr>
        <p:spPr>
          <a:xfrm>
            <a:off x="6503289" y="3847337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832408" y="3753053"/>
            <a:ext cx="0" cy="518795"/>
          </a:xfrm>
          <a:custGeom>
            <a:avLst/>
            <a:gdLst/>
            <a:ahLst/>
            <a:cxnLst/>
            <a:rect l="l" t="t" r="r" b="b"/>
            <a:pathLst>
              <a:path h="518795">
                <a:moveTo>
                  <a:pt x="0" y="0"/>
                </a:moveTo>
                <a:lnTo>
                  <a:pt x="0" y="518464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 txBox="1"/>
          <p:nvPr/>
        </p:nvSpPr>
        <p:spPr>
          <a:xfrm>
            <a:off x="947724" y="4459985"/>
            <a:ext cx="2578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"/>
                <a:cs typeface="Cambria"/>
              </a:rPr>
              <a:t>(7</a:t>
            </a:r>
            <a:r>
              <a:rPr sz="1400" spc="-5" dirty="0">
                <a:latin typeface="Cambria"/>
                <a:cs typeface="Cambria"/>
              </a:rPr>
              <a:t>)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1344294" y="4496561"/>
            <a:ext cx="46863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-125" dirty="0">
                <a:latin typeface="Cambria Math"/>
                <a:cs typeface="Cambria Math"/>
              </a:rPr>
              <a:t> </a:t>
            </a:r>
            <a:r>
              <a:rPr sz="2100" spc="1132" baseline="7936" dirty="0">
                <a:latin typeface="Cambria Math"/>
                <a:cs typeface="Cambria Math"/>
              </a:rPr>
              <a:t> </a:t>
            </a:r>
            <a:endParaRPr sz="2100" baseline="7936">
              <a:latin typeface="Cambria Math"/>
              <a:cs typeface="Cambria Math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1862454" y="4359401"/>
            <a:ext cx="113030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25" dirty="0">
                <a:latin typeface="Cambria Math"/>
                <a:cs typeface="Cambria Math"/>
              </a:rPr>
              <a:t>64𝑥</a:t>
            </a:r>
            <a:r>
              <a:rPr sz="1500" spc="37" baseline="25000" dirty="0">
                <a:latin typeface="Cambria Math"/>
                <a:cs typeface="Cambria Math"/>
              </a:rPr>
              <a:t>3 </a:t>
            </a:r>
            <a:r>
              <a:rPr sz="1400" spc="-10" dirty="0">
                <a:latin typeface="Cambria Math"/>
                <a:cs typeface="Cambria Math"/>
              </a:rPr>
              <a:t>+ 3𝑥 −</a:t>
            </a:r>
            <a:r>
              <a:rPr sz="1400" spc="-11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1987423" y="4609338"/>
            <a:ext cx="6635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79755" algn="l"/>
              </a:tabLst>
            </a:pPr>
            <a:r>
              <a:rPr sz="1000" spc="-10" dirty="0">
                <a:latin typeface="Cambria Math"/>
                <a:cs typeface="Cambria Math"/>
              </a:rPr>
              <a:t>1</a:t>
            </a:r>
            <a:r>
              <a:rPr sz="1000" dirty="0">
                <a:latin typeface="Cambria Math"/>
                <a:cs typeface="Cambria Math"/>
              </a:rPr>
              <a:t>1	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1338199" y="4615433"/>
            <a:ext cx="1726564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60375" algn="l"/>
                <a:tab pos="854075" algn="l"/>
                <a:tab pos="1350645" algn="l"/>
              </a:tabLst>
            </a:pPr>
            <a:r>
              <a:rPr sz="1500" spc="30" baseline="2777" dirty="0">
                <a:latin typeface="Cambria Math"/>
                <a:cs typeface="Cambria Math"/>
              </a:rPr>
              <a:t>𝑥→1	</a:t>
            </a:r>
            <a:r>
              <a:rPr sz="1400" spc="5" dirty="0">
                <a:latin typeface="Cambria Math"/>
                <a:cs typeface="Cambria Math"/>
              </a:rPr>
              <a:t>2𝑥	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1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3𝑥	+</a:t>
            </a:r>
            <a:r>
              <a:rPr sz="1400" spc="-7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3𝑥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1798954" y="4634229"/>
            <a:ext cx="1259840" cy="0"/>
          </a:xfrm>
          <a:custGeom>
            <a:avLst/>
            <a:gdLst/>
            <a:ahLst/>
            <a:cxnLst/>
            <a:rect l="l" t="t" r="r" b="b"/>
            <a:pathLst>
              <a:path w="1259839">
                <a:moveTo>
                  <a:pt x="0" y="0"/>
                </a:moveTo>
                <a:lnTo>
                  <a:pt x="125943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798954" y="4314189"/>
            <a:ext cx="1259840" cy="0"/>
          </a:xfrm>
          <a:custGeom>
            <a:avLst/>
            <a:gdLst/>
            <a:ahLst/>
            <a:cxnLst/>
            <a:rect l="l" t="t" r="r" b="b"/>
            <a:pathLst>
              <a:path w="1259839">
                <a:moveTo>
                  <a:pt x="0" y="0"/>
                </a:moveTo>
                <a:lnTo>
                  <a:pt x="125943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 txBox="1"/>
          <p:nvPr/>
        </p:nvSpPr>
        <p:spPr>
          <a:xfrm>
            <a:off x="1646047" y="4402073"/>
            <a:ext cx="8128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5" dirty="0">
                <a:latin typeface="Cambria Math"/>
                <a:cs typeface="Cambria Math"/>
              </a:rPr>
              <a:t>3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3588511" y="4459985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"/>
                <a:cs typeface="Cambria"/>
              </a:rPr>
              <a:t>2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4124959" y="4459985"/>
            <a:ext cx="2578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"/>
                <a:cs typeface="Cambria"/>
              </a:rPr>
              <a:t>(8</a:t>
            </a:r>
            <a:r>
              <a:rPr sz="1400" spc="-5" dirty="0">
                <a:latin typeface="Cambria"/>
                <a:cs typeface="Cambria"/>
              </a:rPr>
              <a:t>)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4570221" y="4472177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5015229" y="4335017"/>
            <a:ext cx="495934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2t +</a:t>
            </a:r>
            <a:r>
              <a:rPr sz="1400" spc="-3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4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4533646" y="4591049"/>
            <a:ext cx="98488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00" spc="15" baseline="2777" dirty="0">
                <a:latin typeface="Cambria Math"/>
                <a:cs typeface="Cambria Math"/>
              </a:rPr>
              <a:t>t→−2 </a:t>
            </a:r>
            <a:r>
              <a:rPr sz="1400" spc="-10" dirty="0">
                <a:latin typeface="Cambria Math"/>
                <a:cs typeface="Cambria Math"/>
              </a:rPr>
              <a:t>12 −</a:t>
            </a:r>
            <a:r>
              <a:rPr sz="1400" spc="35" dirty="0">
                <a:latin typeface="Cambria Math"/>
                <a:cs typeface="Cambria Math"/>
              </a:rPr>
              <a:t> </a:t>
            </a:r>
            <a:r>
              <a:rPr sz="1400" spc="5" dirty="0">
                <a:latin typeface="Cambria Math"/>
                <a:cs typeface="Cambria Math"/>
              </a:rPr>
              <a:t>3t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5500242" y="4584953"/>
            <a:ext cx="965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4936490" y="4609845"/>
            <a:ext cx="655955" cy="0"/>
          </a:xfrm>
          <a:custGeom>
            <a:avLst/>
            <a:gdLst/>
            <a:ahLst/>
            <a:cxnLst/>
            <a:rect l="l" t="t" r="r" b="b"/>
            <a:pathLst>
              <a:path w="655954">
                <a:moveTo>
                  <a:pt x="0" y="0"/>
                </a:moveTo>
                <a:lnTo>
                  <a:pt x="65562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 txBox="1"/>
          <p:nvPr/>
        </p:nvSpPr>
        <p:spPr>
          <a:xfrm>
            <a:off x="6503289" y="4291126"/>
            <a:ext cx="123825" cy="53784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400" spc="-5" dirty="0">
                <a:latin typeface="Cambria Math"/>
                <a:cs typeface="Cambria Math"/>
              </a:rPr>
              <a:t>6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6515989" y="4609845"/>
            <a:ext cx="97790" cy="0"/>
          </a:xfrm>
          <a:custGeom>
            <a:avLst/>
            <a:gdLst/>
            <a:ahLst/>
            <a:cxnLst/>
            <a:rect l="l" t="t" r="r" b="b"/>
            <a:pathLst>
              <a:path w="97790">
                <a:moveTo>
                  <a:pt x="0" y="0"/>
                </a:moveTo>
                <a:lnTo>
                  <a:pt x="9753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832408" y="4271517"/>
            <a:ext cx="0" cy="707390"/>
          </a:xfrm>
          <a:custGeom>
            <a:avLst/>
            <a:gdLst/>
            <a:ahLst/>
            <a:cxnLst/>
            <a:rect l="l" t="t" r="r" b="b"/>
            <a:pathLst>
              <a:path h="707389">
                <a:moveTo>
                  <a:pt x="0" y="0"/>
                </a:moveTo>
                <a:lnTo>
                  <a:pt x="0" y="707136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 txBox="1"/>
          <p:nvPr/>
        </p:nvSpPr>
        <p:spPr>
          <a:xfrm>
            <a:off x="947724" y="5142991"/>
            <a:ext cx="2578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"/>
                <a:cs typeface="Cambria"/>
              </a:rPr>
              <a:t>(9</a:t>
            </a:r>
            <a:r>
              <a:rPr sz="1400" spc="-5" dirty="0">
                <a:latin typeface="Cambria"/>
                <a:cs typeface="Cambria"/>
              </a:rPr>
              <a:t>)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1338199" y="5316727"/>
            <a:ext cx="27940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5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1805051" y="5295899"/>
            <a:ext cx="412115" cy="0"/>
          </a:xfrm>
          <a:custGeom>
            <a:avLst/>
            <a:gdLst/>
            <a:ahLst/>
            <a:cxnLst/>
            <a:rect l="l" t="t" r="r" b="b"/>
            <a:pathLst>
              <a:path w="412114">
                <a:moveTo>
                  <a:pt x="0" y="0"/>
                </a:moveTo>
                <a:lnTo>
                  <a:pt x="41178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 txBox="1"/>
          <p:nvPr/>
        </p:nvSpPr>
        <p:spPr>
          <a:xfrm>
            <a:off x="1947798" y="5021071"/>
            <a:ext cx="78803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676910" algn="l"/>
              </a:tabLst>
            </a:pPr>
            <a:r>
              <a:rPr sz="1400" spc="-5" dirty="0">
                <a:latin typeface="Cambria Math"/>
                <a:cs typeface="Cambria Math"/>
              </a:rPr>
              <a:t>1	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1792351" y="5277103"/>
            <a:ext cx="113347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634365" algn="l"/>
              </a:tabLst>
            </a:pPr>
            <a:r>
              <a:rPr sz="1400" spc="-5" dirty="0">
                <a:latin typeface="Cambria Math"/>
                <a:cs typeface="Cambria Math"/>
              </a:rPr>
              <a:t>1</a:t>
            </a:r>
            <a:r>
              <a:rPr sz="140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2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	1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55" dirty="0">
                <a:latin typeface="Cambria Math"/>
                <a:cs typeface="Cambria Math"/>
              </a:rPr>
              <a:t> </a:t>
            </a: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25000" dirty="0">
                <a:latin typeface="Cambria Math"/>
                <a:cs typeface="Cambria Math"/>
              </a:rPr>
              <a:t>3</a:t>
            </a:r>
            <a:endParaRPr sz="1500" baseline="25000">
              <a:latin typeface="Cambria Math"/>
              <a:cs typeface="Cambria Math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2427097" y="5295899"/>
            <a:ext cx="497205" cy="0"/>
          </a:xfrm>
          <a:custGeom>
            <a:avLst/>
            <a:gdLst/>
            <a:ahLst/>
            <a:cxnLst/>
            <a:rect l="l" t="t" r="r" b="b"/>
            <a:pathLst>
              <a:path w="497205">
                <a:moveTo>
                  <a:pt x="0" y="0"/>
                </a:moveTo>
                <a:lnTo>
                  <a:pt x="49712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 txBox="1"/>
          <p:nvPr/>
        </p:nvSpPr>
        <p:spPr>
          <a:xfrm>
            <a:off x="1344294" y="5158231"/>
            <a:ext cx="16802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908685" algn="l"/>
                <a:tab pos="1579880" algn="l"/>
              </a:tabLst>
            </a:pPr>
            <a:r>
              <a:rPr sz="1400" spc="-5" dirty="0">
                <a:latin typeface="Cambria Math"/>
                <a:cs typeface="Cambria Math"/>
              </a:rPr>
              <a:t>lim	</a:t>
            </a:r>
            <a:r>
              <a:rPr sz="1400" spc="-10" dirty="0">
                <a:latin typeface="Cambria Math"/>
                <a:cs typeface="Cambria Math"/>
              </a:rPr>
              <a:t>−	</a:t>
            </a:r>
            <a:r>
              <a:rPr sz="1400" spc="365" dirty="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3524250" y="5142991"/>
            <a:ext cx="90741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564515" algn="l"/>
              </a:tabLst>
            </a:pPr>
            <a:r>
              <a:rPr sz="1400" spc="-20" dirty="0">
                <a:latin typeface="Cambria Math"/>
                <a:cs typeface="Cambria Math"/>
              </a:rPr>
              <a:t>−</a:t>
            </a:r>
            <a:r>
              <a:rPr sz="1400" spc="-5" dirty="0">
                <a:latin typeface="Cambria Math"/>
                <a:cs typeface="Cambria Math"/>
              </a:rPr>
              <a:t>1</a:t>
            </a:r>
            <a:r>
              <a:rPr sz="1400" dirty="0">
                <a:latin typeface="Cambria Math"/>
                <a:cs typeface="Cambria Math"/>
              </a:rPr>
              <a:t>	</a:t>
            </a:r>
            <a:r>
              <a:rPr sz="1400" spc="-10" dirty="0">
                <a:latin typeface="Cambria"/>
                <a:cs typeface="Cambria"/>
              </a:rPr>
              <a:t>(10</a:t>
            </a:r>
            <a:r>
              <a:rPr sz="1400" spc="-5" dirty="0">
                <a:latin typeface="Cambria"/>
                <a:cs typeface="Cambria"/>
              </a:rPr>
              <a:t>)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4521453" y="5243575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4801870" y="5106415"/>
            <a:ext cx="76136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745" dirty="0">
                <a:latin typeface="Cambria Math"/>
                <a:cs typeface="Cambria Math"/>
              </a:rPr>
              <a:t> </a:t>
            </a: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𝑡 </a:t>
            </a:r>
            <a:r>
              <a:rPr sz="1400" spc="-10" dirty="0">
                <a:latin typeface="Cambria Math"/>
                <a:cs typeface="Cambria Math"/>
              </a:rPr>
              <a:t>− 7</a:t>
            </a:r>
            <a:r>
              <a:rPr sz="2100" spc="367" baseline="1984" dirty="0">
                <a:latin typeface="Cambria Math"/>
                <a:cs typeface="Cambria Math"/>
              </a:rPr>
              <a:t> </a:t>
            </a:r>
            <a:r>
              <a:rPr sz="1500" baseline="25000" dirty="0">
                <a:latin typeface="Cambria Math"/>
                <a:cs typeface="Cambria Math"/>
              </a:rPr>
              <a:t>3</a:t>
            </a:r>
            <a:endParaRPr sz="1500" baseline="25000">
              <a:latin typeface="Cambria Math"/>
              <a:cs typeface="Cambria Math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4945634" y="5128259"/>
            <a:ext cx="613410" cy="0"/>
          </a:xfrm>
          <a:custGeom>
            <a:avLst/>
            <a:gdLst/>
            <a:ahLst/>
            <a:cxnLst/>
            <a:rect l="l" t="t" r="r" b="b"/>
            <a:pathLst>
              <a:path w="613410">
                <a:moveTo>
                  <a:pt x="0" y="0"/>
                </a:moveTo>
                <a:lnTo>
                  <a:pt x="61295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 txBox="1"/>
          <p:nvPr/>
        </p:nvSpPr>
        <p:spPr>
          <a:xfrm>
            <a:off x="4515358" y="5362447"/>
            <a:ext cx="8801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78790" algn="l"/>
              </a:tabLst>
            </a:pPr>
            <a:r>
              <a:rPr sz="1500" spc="44" baseline="2777" dirty="0">
                <a:latin typeface="Cambria Math"/>
                <a:cs typeface="Cambria Math"/>
              </a:rPr>
              <a:t>𝑥→7	</a:t>
            </a:r>
            <a:r>
              <a:rPr sz="1400" spc="-5" dirty="0">
                <a:latin typeface="Cambria Math"/>
                <a:cs typeface="Cambria Math"/>
              </a:rPr>
              <a:t>𝑡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-5" dirty="0">
                <a:latin typeface="Cambria Math"/>
                <a:cs typeface="Cambria Math"/>
              </a:rPr>
              <a:t>7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4814570" y="5381243"/>
            <a:ext cx="747395" cy="0"/>
          </a:xfrm>
          <a:custGeom>
            <a:avLst/>
            <a:gdLst/>
            <a:ahLst/>
            <a:cxnLst/>
            <a:rect l="l" t="t" r="r" b="b"/>
            <a:pathLst>
              <a:path w="747395">
                <a:moveTo>
                  <a:pt x="0" y="0"/>
                </a:moveTo>
                <a:lnTo>
                  <a:pt x="74706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 txBox="1"/>
          <p:nvPr/>
        </p:nvSpPr>
        <p:spPr>
          <a:xfrm>
            <a:off x="6485001" y="5197855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832408" y="4978603"/>
            <a:ext cx="0" cy="692785"/>
          </a:xfrm>
          <a:custGeom>
            <a:avLst/>
            <a:gdLst/>
            <a:ahLst/>
            <a:cxnLst/>
            <a:rect l="l" t="t" r="r" b="b"/>
            <a:pathLst>
              <a:path h="692785">
                <a:moveTo>
                  <a:pt x="0" y="0"/>
                </a:moveTo>
                <a:lnTo>
                  <a:pt x="0" y="692200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 txBox="1"/>
          <p:nvPr/>
        </p:nvSpPr>
        <p:spPr>
          <a:xfrm>
            <a:off x="898956" y="5767831"/>
            <a:ext cx="35560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"/>
                <a:cs typeface="Cambria"/>
              </a:rPr>
              <a:t>(11</a:t>
            </a:r>
            <a:r>
              <a:rPr sz="1400" spc="-5" dirty="0">
                <a:latin typeface="Cambria"/>
                <a:cs typeface="Cambria"/>
              </a:rPr>
              <a:t>)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1344294" y="5795263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1338199" y="5953759"/>
            <a:ext cx="28575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1620" dirty="0">
                <a:latin typeface="Cambria Math"/>
                <a:cs typeface="Cambria Math"/>
              </a:rPr>
              <a:t>𝑕</a:t>
            </a:r>
            <a:r>
              <a:rPr sz="1000" dirty="0">
                <a:latin typeface="Cambria Math"/>
                <a:cs typeface="Cambria Math"/>
              </a:rPr>
              <a:t>→0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1667382" y="5614212"/>
            <a:ext cx="977265" cy="53784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34"/>
              </a:spcBef>
            </a:pP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3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475" dirty="0">
                <a:latin typeface="Cambria Math"/>
                <a:cs typeface="Cambria Math"/>
              </a:rPr>
              <a:t>𝑕</a:t>
            </a:r>
            <a:r>
              <a:rPr sz="2100" spc="712" baseline="1984" dirty="0">
                <a:latin typeface="Cambria Math"/>
                <a:cs typeface="Cambria Math"/>
              </a:rPr>
              <a:t> </a:t>
            </a:r>
            <a:r>
              <a:rPr sz="1500" baseline="3055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6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9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335"/>
              </a:spcBef>
            </a:pPr>
            <a:r>
              <a:rPr sz="1400" spc="459" dirty="0">
                <a:latin typeface="Cambria Math"/>
                <a:cs typeface="Cambria Math"/>
              </a:rPr>
              <a:t>𝑕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6" name="object 116"/>
          <p:cNvSpPr/>
          <p:nvPr/>
        </p:nvSpPr>
        <p:spPr>
          <a:xfrm>
            <a:off x="1680082" y="5932931"/>
            <a:ext cx="951865" cy="0"/>
          </a:xfrm>
          <a:custGeom>
            <a:avLst/>
            <a:gdLst/>
            <a:ahLst/>
            <a:cxnLst/>
            <a:rect l="l" t="t" r="r" b="b"/>
            <a:pathLst>
              <a:path w="951864">
                <a:moveTo>
                  <a:pt x="0" y="0"/>
                </a:moveTo>
                <a:lnTo>
                  <a:pt x="95128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 txBox="1"/>
          <p:nvPr/>
        </p:nvSpPr>
        <p:spPr>
          <a:xfrm>
            <a:off x="3588511" y="5767831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"/>
                <a:cs typeface="Cambria"/>
              </a:rPr>
              <a:t>6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4076191" y="5767831"/>
            <a:ext cx="35560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"/>
                <a:cs typeface="Cambria"/>
              </a:rPr>
              <a:t>(12</a:t>
            </a:r>
            <a:r>
              <a:rPr sz="1400" spc="-5" dirty="0">
                <a:latin typeface="Cambria"/>
                <a:cs typeface="Cambria"/>
              </a:rPr>
              <a:t>)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4539741" y="5758687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4533646" y="5917183"/>
            <a:ext cx="2825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→4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5170678" y="5621527"/>
            <a:ext cx="43815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-5" dirty="0">
                <a:latin typeface="Cambria Math"/>
                <a:cs typeface="Cambria Math"/>
              </a:rPr>
              <a:t>4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5027929" y="5948171"/>
            <a:ext cx="100965" cy="0"/>
          </a:xfrm>
          <a:custGeom>
            <a:avLst/>
            <a:gdLst/>
            <a:ahLst/>
            <a:cxnLst/>
            <a:rect l="l" t="t" r="r" b="b"/>
            <a:pathLst>
              <a:path w="100964">
                <a:moveTo>
                  <a:pt x="0" y="0"/>
                </a:moveTo>
                <a:lnTo>
                  <a:pt x="1005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 txBox="1"/>
          <p:nvPr/>
        </p:nvSpPr>
        <p:spPr>
          <a:xfrm>
            <a:off x="4899405" y="5914135"/>
            <a:ext cx="97663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600" dirty="0">
                <a:latin typeface="Cambria Math"/>
                <a:cs typeface="Cambria Math"/>
              </a:rPr>
              <a:t> </a:t>
            </a:r>
            <a:r>
              <a:rPr sz="2100" spc="-7" baseline="3968" dirty="0">
                <a:latin typeface="Cambria Math"/>
                <a:cs typeface="Cambria Math"/>
              </a:rPr>
              <a:t>𝑥 </a:t>
            </a:r>
            <a:r>
              <a:rPr sz="2100" spc="-15" baseline="3968" dirty="0">
                <a:latin typeface="Cambria Math"/>
                <a:cs typeface="Cambria Math"/>
              </a:rPr>
              <a:t>−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2100" spc="-7" baseline="3968" dirty="0">
                <a:latin typeface="Cambria Math"/>
                <a:cs typeface="Cambria Math"/>
              </a:rPr>
              <a:t>8 </a:t>
            </a:r>
            <a:r>
              <a:rPr sz="2100" spc="-15" baseline="3968" dirty="0">
                <a:latin typeface="Cambria Math"/>
                <a:cs typeface="Cambria Math"/>
              </a:rPr>
              <a:t>−</a:t>
            </a:r>
            <a:r>
              <a:rPr sz="2100" spc="44" baseline="3968" dirty="0">
                <a:latin typeface="Cambria Math"/>
                <a:cs typeface="Cambria Math"/>
              </a:rPr>
              <a:t> </a:t>
            </a:r>
            <a:r>
              <a:rPr sz="2100" spc="-7" baseline="3968" dirty="0">
                <a:latin typeface="Cambria Math"/>
                <a:cs typeface="Cambria Math"/>
              </a:rPr>
              <a:t>𝑥</a:t>
            </a:r>
            <a:endParaRPr sz="2100" baseline="3968">
              <a:latin typeface="Cambria Math"/>
              <a:cs typeface="Cambria Math"/>
            </a:endParaRPr>
          </a:p>
        </p:txBody>
      </p:sp>
      <p:sp>
        <p:nvSpPr>
          <p:cNvPr id="124" name="object 124"/>
          <p:cNvSpPr/>
          <p:nvPr/>
        </p:nvSpPr>
        <p:spPr>
          <a:xfrm>
            <a:off x="5458078" y="5942075"/>
            <a:ext cx="411480" cy="0"/>
          </a:xfrm>
          <a:custGeom>
            <a:avLst/>
            <a:gdLst/>
            <a:ahLst/>
            <a:cxnLst/>
            <a:rect l="l" t="t" r="r" b="b"/>
            <a:pathLst>
              <a:path w="411479">
                <a:moveTo>
                  <a:pt x="0" y="0"/>
                </a:moveTo>
                <a:lnTo>
                  <a:pt x="41147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4912105" y="5896355"/>
            <a:ext cx="957580" cy="0"/>
          </a:xfrm>
          <a:custGeom>
            <a:avLst/>
            <a:gdLst/>
            <a:ahLst/>
            <a:cxnLst/>
            <a:rect l="l" t="t" r="r" b="b"/>
            <a:pathLst>
              <a:path w="957579">
                <a:moveTo>
                  <a:pt x="0" y="0"/>
                </a:moveTo>
                <a:lnTo>
                  <a:pt x="95737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 txBox="1"/>
          <p:nvPr/>
        </p:nvSpPr>
        <p:spPr>
          <a:xfrm>
            <a:off x="6503289" y="5767831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832408" y="5670803"/>
            <a:ext cx="0" cy="551815"/>
          </a:xfrm>
          <a:custGeom>
            <a:avLst/>
            <a:gdLst/>
            <a:ahLst/>
            <a:cxnLst/>
            <a:rect l="l" t="t" r="r" b="b"/>
            <a:pathLst>
              <a:path h="551814">
                <a:moveTo>
                  <a:pt x="0" y="0"/>
                </a:moveTo>
                <a:lnTo>
                  <a:pt x="0" y="551688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 txBox="1"/>
          <p:nvPr/>
        </p:nvSpPr>
        <p:spPr>
          <a:xfrm>
            <a:off x="898956" y="6335013"/>
            <a:ext cx="35560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"/>
                <a:cs typeface="Cambria"/>
              </a:rPr>
              <a:t>(13</a:t>
            </a:r>
            <a:r>
              <a:rPr sz="1400" spc="-5" dirty="0">
                <a:latin typeface="Cambria"/>
                <a:cs typeface="Cambria"/>
              </a:rPr>
              <a:t>)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1338199" y="6365493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1652142" y="6228333"/>
            <a:ext cx="48704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60" dirty="0">
                <a:latin typeface="Cambria Math"/>
                <a:cs typeface="Cambria Math"/>
              </a:rPr>
              <a:t> </a:t>
            </a:r>
            <a:r>
              <a:rPr sz="1400" spc="35" dirty="0">
                <a:latin typeface="Cambria Math"/>
                <a:cs typeface="Cambria Math"/>
              </a:rPr>
              <a:t>𝑡</a:t>
            </a:r>
            <a:r>
              <a:rPr sz="1500" spc="52" baseline="30555" dirty="0">
                <a:latin typeface="Cambria Math"/>
                <a:cs typeface="Cambria Math"/>
              </a:rPr>
              <a:t>3</a:t>
            </a:r>
            <a:endParaRPr sz="1500" baseline="30555">
              <a:latin typeface="Cambria Math"/>
              <a:cs typeface="Cambria Math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1341247" y="6484365"/>
            <a:ext cx="71755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00" spc="30" baseline="2777" dirty="0">
                <a:latin typeface="Cambria Math"/>
                <a:cs typeface="Cambria Math"/>
              </a:rPr>
              <a:t>𝑡→1 </a:t>
            </a:r>
            <a:r>
              <a:rPr sz="1400" spc="-5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4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𝑡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2042541" y="6478270"/>
            <a:ext cx="965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1664842" y="6503161"/>
            <a:ext cx="473075" cy="0"/>
          </a:xfrm>
          <a:custGeom>
            <a:avLst/>
            <a:gdLst/>
            <a:ahLst/>
            <a:cxnLst/>
            <a:rect l="l" t="t" r="r" b="b"/>
            <a:pathLst>
              <a:path w="473075">
                <a:moveTo>
                  <a:pt x="0" y="0"/>
                </a:moveTo>
                <a:lnTo>
                  <a:pt x="47274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 txBox="1"/>
          <p:nvPr/>
        </p:nvSpPr>
        <p:spPr>
          <a:xfrm>
            <a:off x="3591559" y="6169202"/>
            <a:ext cx="123825" cy="53784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3604259" y="6487921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 txBox="1"/>
          <p:nvPr/>
        </p:nvSpPr>
        <p:spPr>
          <a:xfrm>
            <a:off x="4076191" y="6335013"/>
            <a:ext cx="35560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"/>
                <a:cs typeface="Cambria"/>
              </a:rPr>
              <a:t>(14</a:t>
            </a:r>
            <a:r>
              <a:rPr sz="1400" spc="-5" dirty="0">
                <a:latin typeface="Cambria"/>
                <a:cs typeface="Cambria"/>
              </a:rPr>
              <a:t>)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4533646" y="6487414"/>
            <a:ext cx="2825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→4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5201539" y="6191757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9" name="object 139"/>
          <p:cNvSpPr/>
          <p:nvPr/>
        </p:nvSpPr>
        <p:spPr>
          <a:xfrm>
            <a:off x="5116321" y="6512306"/>
            <a:ext cx="100965" cy="0"/>
          </a:xfrm>
          <a:custGeom>
            <a:avLst/>
            <a:gdLst/>
            <a:ahLst/>
            <a:cxnLst/>
            <a:rect l="l" t="t" r="r" b="b"/>
            <a:pathLst>
              <a:path w="100964">
                <a:moveTo>
                  <a:pt x="0" y="0"/>
                </a:moveTo>
                <a:lnTo>
                  <a:pt x="10088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 txBox="1"/>
          <p:nvPr/>
        </p:nvSpPr>
        <p:spPr>
          <a:xfrm>
            <a:off x="4987797" y="6478269"/>
            <a:ext cx="55372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600" dirty="0">
                <a:latin typeface="Cambria Math"/>
                <a:cs typeface="Cambria Math"/>
              </a:rPr>
              <a:t> </a:t>
            </a:r>
            <a:r>
              <a:rPr sz="2100" spc="-7" baseline="3968" dirty="0">
                <a:latin typeface="Cambria Math"/>
                <a:cs typeface="Cambria Math"/>
              </a:rPr>
              <a:t>𝑥 </a:t>
            </a:r>
            <a:r>
              <a:rPr sz="2100" spc="-15" baseline="3968" dirty="0">
                <a:latin typeface="Cambria Math"/>
                <a:cs typeface="Cambria Math"/>
              </a:rPr>
              <a:t>− </a:t>
            </a:r>
            <a:r>
              <a:rPr sz="2100" spc="-7" baseline="3968" dirty="0">
                <a:latin typeface="Cambria Math"/>
                <a:cs typeface="Cambria Math"/>
              </a:rPr>
              <a:t>2</a:t>
            </a:r>
            <a:endParaRPr sz="2100" baseline="3968">
              <a:latin typeface="Cambria Math"/>
              <a:cs typeface="Cambria Math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5000497" y="6466585"/>
            <a:ext cx="527685" cy="0"/>
          </a:xfrm>
          <a:custGeom>
            <a:avLst/>
            <a:gdLst/>
            <a:ahLst/>
            <a:cxnLst/>
            <a:rect l="l" t="t" r="r" b="b"/>
            <a:pathLst>
              <a:path w="527685">
                <a:moveTo>
                  <a:pt x="0" y="0"/>
                </a:moveTo>
                <a:lnTo>
                  <a:pt x="52760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 txBox="1"/>
          <p:nvPr/>
        </p:nvSpPr>
        <p:spPr>
          <a:xfrm>
            <a:off x="4539741" y="6328917"/>
            <a:ext cx="117284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027430" algn="l"/>
              </a:tabLst>
            </a:pPr>
            <a:r>
              <a:rPr sz="1400" spc="-5" dirty="0">
                <a:latin typeface="Cambria Math"/>
                <a:cs typeface="Cambria Math"/>
              </a:rPr>
              <a:t>lim  </a:t>
            </a:r>
            <a:r>
              <a:rPr sz="1400" spc="-25" dirty="0">
                <a:latin typeface="Cambria Math"/>
                <a:cs typeface="Cambria Math"/>
              </a:rPr>
              <a:t> </a:t>
            </a:r>
            <a:r>
              <a:rPr sz="1400" spc="375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	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5881242" y="6191757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4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5725795" y="6447789"/>
            <a:ext cx="43751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-5" dirty="0">
                <a:latin typeface="Cambria Math"/>
                <a:cs typeface="Cambria Math"/>
              </a:rPr>
              <a:t>4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5" name="object 145"/>
          <p:cNvSpPr/>
          <p:nvPr/>
        </p:nvSpPr>
        <p:spPr>
          <a:xfrm>
            <a:off x="5738495" y="6466585"/>
            <a:ext cx="412115" cy="0"/>
          </a:xfrm>
          <a:custGeom>
            <a:avLst/>
            <a:gdLst/>
            <a:ahLst/>
            <a:cxnLst/>
            <a:rect l="l" t="t" r="r" b="b"/>
            <a:pathLst>
              <a:path w="412114">
                <a:moveTo>
                  <a:pt x="0" y="0"/>
                </a:moveTo>
                <a:lnTo>
                  <a:pt x="4117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 txBox="1"/>
          <p:nvPr/>
        </p:nvSpPr>
        <p:spPr>
          <a:xfrm>
            <a:off x="6137528" y="6328917"/>
            <a:ext cx="11303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375" dirty="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6503289" y="6169202"/>
            <a:ext cx="123825" cy="53784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400" spc="-5" dirty="0">
                <a:latin typeface="Cambria Math"/>
                <a:cs typeface="Cambria Math"/>
              </a:rPr>
              <a:t>4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8" name="object 148"/>
          <p:cNvSpPr/>
          <p:nvPr/>
        </p:nvSpPr>
        <p:spPr>
          <a:xfrm>
            <a:off x="6515989" y="6487921"/>
            <a:ext cx="97790" cy="0"/>
          </a:xfrm>
          <a:custGeom>
            <a:avLst/>
            <a:gdLst/>
            <a:ahLst/>
            <a:cxnLst/>
            <a:rect l="l" t="t" r="r" b="b"/>
            <a:pathLst>
              <a:path w="97790">
                <a:moveTo>
                  <a:pt x="0" y="0"/>
                </a:moveTo>
                <a:lnTo>
                  <a:pt x="9753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832408" y="6222441"/>
            <a:ext cx="0" cy="586105"/>
          </a:xfrm>
          <a:custGeom>
            <a:avLst/>
            <a:gdLst/>
            <a:ahLst/>
            <a:cxnLst/>
            <a:rect l="l" t="t" r="r" b="b"/>
            <a:pathLst>
              <a:path h="586104">
                <a:moveTo>
                  <a:pt x="0" y="0"/>
                </a:moveTo>
                <a:lnTo>
                  <a:pt x="0" y="585520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 txBox="1"/>
          <p:nvPr/>
        </p:nvSpPr>
        <p:spPr>
          <a:xfrm>
            <a:off x="1338199" y="7090917"/>
            <a:ext cx="44577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00" spc="30" baseline="2777" dirty="0">
                <a:latin typeface="Cambria Math"/>
                <a:cs typeface="Cambria Math"/>
              </a:rPr>
              <a:t>𝑥→0</a:t>
            </a:r>
            <a:r>
              <a:rPr sz="1500" spc="44" baseline="2777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1677035" y="7109713"/>
            <a:ext cx="100965" cy="0"/>
          </a:xfrm>
          <a:custGeom>
            <a:avLst/>
            <a:gdLst/>
            <a:ahLst/>
            <a:cxnLst/>
            <a:rect l="l" t="t" r="r" b="b"/>
            <a:pathLst>
              <a:path w="100964">
                <a:moveTo>
                  <a:pt x="0" y="0"/>
                </a:moveTo>
                <a:lnTo>
                  <a:pt x="10058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 txBox="1"/>
          <p:nvPr/>
        </p:nvSpPr>
        <p:spPr>
          <a:xfrm>
            <a:off x="898956" y="6834885"/>
            <a:ext cx="1319530" cy="3778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34645" algn="ctr">
              <a:lnSpc>
                <a:spcPts val="139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390"/>
              </a:lnSpc>
              <a:tabLst>
                <a:tab pos="945515" algn="l"/>
              </a:tabLst>
            </a:pPr>
            <a:r>
              <a:rPr sz="1400" spc="-10" dirty="0">
                <a:latin typeface="Cambria"/>
                <a:cs typeface="Cambria"/>
              </a:rPr>
              <a:t>(15)  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	1</a:t>
            </a:r>
            <a:r>
              <a:rPr sz="1400" spc="-4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2231517" y="6790994"/>
            <a:ext cx="654685" cy="53784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0795" algn="ctr">
              <a:lnSpc>
                <a:spcPct val="100000"/>
              </a:lnSpc>
              <a:spcBef>
                <a:spcPts val="434"/>
              </a:spcBef>
            </a:pP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335"/>
              </a:spcBef>
            </a:pP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+ 1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r>
              <a:rPr sz="1500" baseline="25000" dirty="0">
                <a:latin typeface="Cambria Math"/>
                <a:cs typeface="Cambria Math"/>
              </a:rPr>
              <a:t>2</a:t>
            </a:r>
            <a:endParaRPr sz="1500" baseline="25000">
              <a:latin typeface="Cambria Math"/>
              <a:cs typeface="Cambria Math"/>
            </a:endParaRPr>
          </a:p>
        </p:txBody>
      </p:sp>
      <p:sp>
        <p:nvSpPr>
          <p:cNvPr id="154" name="object 154"/>
          <p:cNvSpPr/>
          <p:nvPr/>
        </p:nvSpPr>
        <p:spPr>
          <a:xfrm>
            <a:off x="2244217" y="7109713"/>
            <a:ext cx="640715" cy="0"/>
          </a:xfrm>
          <a:custGeom>
            <a:avLst/>
            <a:gdLst/>
            <a:ahLst/>
            <a:cxnLst/>
            <a:rect l="l" t="t" r="r" b="b"/>
            <a:pathLst>
              <a:path w="640714">
                <a:moveTo>
                  <a:pt x="0" y="0"/>
                </a:moveTo>
                <a:lnTo>
                  <a:pt x="64038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 txBox="1"/>
          <p:nvPr/>
        </p:nvSpPr>
        <p:spPr>
          <a:xfrm>
            <a:off x="2871977" y="6972045"/>
            <a:ext cx="11303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375" dirty="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3591559" y="6975093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4076191" y="6975093"/>
            <a:ext cx="35560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"/>
                <a:cs typeface="Cambria"/>
              </a:rPr>
              <a:t>(16</a:t>
            </a:r>
            <a:r>
              <a:rPr sz="1400" spc="-5" dirty="0">
                <a:latin typeface="Cambria"/>
                <a:cs typeface="Cambria"/>
              </a:rPr>
              <a:t>)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4533646" y="6999478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4536694" y="7157973"/>
            <a:ext cx="26416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85" dirty="0">
                <a:latin typeface="Cambria Math"/>
                <a:cs typeface="Cambria Math"/>
              </a:rPr>
              <a:t>𝑡</a:t>
            </a:r>
            <a:r>
              <a:rPr sz="1000" dirty="0">
                <a:latin typeface="Cambria Math"/>
                <a:cs typeface="Cambria Math"/>
              </a:rPr>
              <a:t>→2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4887214" y="6862317"/>
            <a:ext cx="104711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dirty="0">
                <a:latin typeface="Cambria Math"/>
                <a:cs typeface="Cambria Math"/>
              </a:rPr>
              <a:t>2</a:t>
            </a:r>
            <a:r>
              <a:rPr sz="1500" baseline="30555" dirty="0">
                <a:latin typeface="Cambria Math"/>
                <a:cs typeface="Cambria Math"/>
              </a:rPr>
              <a:t>2𝑡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-5" dirty="0">
                <a:latin typeface="Cambria Math"/>
                <a:cs typeface="Cambria Math"/>
              </a:rPr>
              <a:t>2</a:t>
            </a:r>
            <a:r>
              <a:rPr sz="1500" spc="-7" baseline="30555" dirty="0">
                <a:latin typeface="Cambria Math"/>
                <a:cs typeface="Cambria Math"/>
              </a:rPr>
              <a:t>𝑡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3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20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5259451" y="7112253"/>
            <a:ext cx="7620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5" dirty="0">
                <a:latin typeface="Cambria Math"/>
                <a:cs typeface="Cambria Math"/>
              </a:rPr>
              <a:t>𝑡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5161534" y="7118350"/>
            <a:ext cx="50165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14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4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3" name="object 163"/>
          <p:cNvSpPr/>
          <p:nvPr/>
        </p:nvSpPr>
        <p:spPr>
          <a:xfrm>
            <a:off x="4899914" y="7137145"/>
            <a:ext cx="1024890" cy="0"/>
          </a:xfrm>
          <a:custGeom>
            <a:avLst/>
            <a:gdLst/>
            <a:ahLst/>
            <a:cxnLst/>
            <a:rect l="l" t="t" r="r" b="b"/>
            <a:pathLst>
              <a:path w="1024889">
                <a:moveTo>
                  <a:pt x="0" y="0"/>
                </a:moveTo>
                <a:lnTo>
                  <a:pt x="102443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 txBox="1"/>
          <p:nvPr/>
        </p:nvSpPr>
        <p:spPr>
          <a:xfrm>
            <a:off x="6503289" y="6975093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9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5" name="object 165"/>
          <p:cNvSpPr/>
          <p:nvPr/>
        </p:nvSpPr>
        <p:spPr>
          <a:xfrm>
            <a:off x="832408" y="6808037"/>
            <a:ext cx="0" cy="692785"/>
          </a:xfrm>
          <a:custGeom>
            <a:avLst/>
            <a:gdLst/>
            <a:ahLst/>
            <a:cxnLst/>
            <a:rect l="l" t="t" r="r" b="b"/>
            <a:pathLst>
              <a:path h="692784">
                <a:moveTo>
                  <a:pt x="0" y="0"/>
                </a:moveTo>
                <a:lnTo>
                  <a:pt x="0" y="692200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 txBox="1"/>
          <p:nvPr/>
        </p:nvSpPr>
        <p:spPr>
          <a:xfrm>
            <a:off x="898956" y="7600314"/>
            <a:ext cx="71564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"/>
                <a:cs typeface="Cambria"/>
              </a:rPr>
              <a:t>(17)</a:t>
            </a:r>
            <a:r>
              <a:rPr sz="1400" spc="225" dirty="0">
                <a:latin typeface="Cambria"/>
                <a:cs typeface="Cambria"/>
              </a:rPr>
              <a:t> </a:t>
            </a:r>
            <a:r>
              <a:rPr sz="2100" spc="-7" baseline="-11904" dirty="0">
                <a:latin typeface="Cambria Math"/>
                <a:cs typeface="Cambria Math"/>
              </a:rPr>
              <a:t>lim</a:t>
            </a:r>
            <a:endParaRPr sz="2100" baseline="-11904">
              <a:latin typeface="Cambria Math"/>
              <a:cs typeface="Cambria Math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1338199" y="7795386"/>
            <a:ext cx="27940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5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→0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68" name="object 168"/>
          <p:cNvSpPr/>
          <p:nvPr/>
        </p:nvSpPr>
        <p:spPr>
          <a:xfrm>
            <a:off x="1792858" y="7539863"/>
            <a:ext cx="412115" cy="0"/>
          </a:xfrm>
          <a:custGeom>
            <a:avLst/>
            <a:gdLst/>
            <a:ahLst/>
            <a:cxnLst/>
            <a:rect l="l" t="t" r="r" b="b"/>
            <a:pathLst>
              <a:path w="412114">
                <a:moveTo>
                  <a:pt x="0" y="0"/>
                </a:moveTo>
                <a:lnTo>
                  <a:pt x="41178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2530729" y="7539863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 txBox="1"/>
          <p:nvPr/>
        </p:nvSpPr>
        <p:spPr>
          <a:xfrm>
            <a:off x="1664335" y="7468031"/>
            <a:ext cx="977265" cy="525780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90"/>
              </a:spcBef>
            </a:pPr>
            <a:r>
              <a:rPr sz="1400" spc="600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7 </a:t>
            </a:r>
            <a:r>
              <a:rPr sz="2100" spc="-15" baseline="1984" dirty="0">
                <a:latin typeface="Cambria Math"/>
                <a:cs typeface="Cambria Math"/>
              </a:rPr>
              <a:t>− </a:t>
            </a:r>
            <a:r>
              <a:rPr sz="2100" spc="-7" baseline="1984" dirty="0">
                <a:latin typeface="Cambria Math"/>
                <a:cs typeface="Cambria Math"/>
              </a:rPr>
              <a:t>𝑥 </a:t>
            </a:r>
            <a:r>
              <a:rPr sz="2100" spc="-15" baseline="1984" dirty="0">
                <a:latin typeface="Cambria Math"/>
                <a:cs typeface="Cambria Math"/>
              </a:rPr>
              <a:t>−</a:t>
            </a:r>
            <a:r>
              <a:rPr sz="1400" spc="5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7</a:t>
            </a:r>
            <a:endParaRPr sz="2100" baseline="1984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285"/>
              </a:spcBef>
            </a:pPr>
            <a:r>
              <a:rPr sz="1400" spc="-5" dirty="0">
                <a:latin typeface="Cambria Math"/>
                <a:cs typeface="Cambria Math"/>
              </a:rPr>
              <a:t>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1" name="object 171"/>
          <p:cNvSpPr/>
          <p:nvPr/>
        </p:nvSpPr>
        <p:spPr>
          <a:xfrm>
            <a:off x="1677035" y="7774558"/>
            <a:ext cx="954405" cy="0"/>
          </a:xfrm>
          <a:custGeom>
            <a:avLst/>
            <a:gdLst/>
            <a:ahLst/>
            <a:cxnLst/>
            <a:rect l="l" t="t" r="r" b="b"/>
            <a:pathLst>
              <a:path w="954405">
                <a:moveTo>
                  <a:pt x="0" y="0"/>
                </a:moveTo>
                <a:lnTo>
                  <a:pt x="95432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 txBox="1"/>
          <p:nvPr/>
        </p:nvSpPr>
        <p:spPr>
          <a:xfrm>
            <a:off x="3524250" y="7457058"/>
            <a:ext cx="25463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20" dirty="0">
                <a:latin typeface="Cambria Math"/>
                <a:cs typeface="Cambria Math"/>
              </a:rPr>
              <a:t>−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3" name="object 173"/>
          <p:cNvSpPr/>
          <p:nvPr/>
        </p:nvSpPr>
        <p:spPr>
          <a:xfrm>
            <a:off x="3710940" y="7777606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3494278" y="7731886"/>
            <a:ext cx="314325" cy="0"/>
          </a:xfrm>
          <a:custGeom>
            <a:avLst/>
            <a:gdLst/>
            <a:ahLst/>
            <a:cxnLst/>
            <a:rect l="l" t="t" r="r" b="b"/>
            <a:pathLst>
              <a:path w="314325">
                <a:moveTo>
                  <a:pt x="0" y="0"/>
                </a:moveTo>
                <a:lnTo>
                  <a:pt x="31424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 txBox="1"/>
          <p:nvPr/>
        </p:nvSpPr>
        <p:spPr>
          <a:xfrm>
            <a:off x="4076191" y="7600314"/>
            <a:ext cx="35560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"/>
                <a:cs typeface="Cambria"/>
              </a:rPr>
              <a:t>(18</a:t>
            </a:r>
            <a:r>
              <a:rPr sz="1400" spc="-5" dirty="0">
                <a:latin typeface="Cambria"/>
                <a:cs typeface="Cambria"/>
              </a:rPr>
              <a:t>)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4539741" y="7636890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4533646" y="7795386"/>
            <a:ext cx="28575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1620" dirty="0">
                <a:latin typeface="Cambria Math"/>
                <a:cs typeface="Cambria Math"/>
              </a:rPr>
              <a:t>𝑕</a:t>
            </a:r>
            <a:r>
              <a:rPr sz="1000" dirty="0">
                <a:latin typeface="Cambria Math"/>
                <a:cs typeface="Cambria Math"/>
              </a:rPr>
              <a:t>→0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78" name="object 178"/>
          <p:cNvSpPr/>
          <p:nvPr/>
        </p:nvSpPr>
        <p:spPr>
          <a:xfrm>
            <a:off x="5012690" y="7539863"/>
            <a:ext cx="412115" cy="0"/>
          </a:xfrm>
          <a:custGeom>
            <a:avLst/>
            <a:gdLst/>
            <a:ahLst/>
            <a:cxnLst/>
            <a:rect l="l" t="t" r="r" b="b"/>
            <a:pathLst>
              <a:path w="412114">
                <a:moveTo>
                  <a:pt x="0" y="0"/>
                </a:moveTo>
                <a:lnTo>
                  <a:pt x="41178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 txBox="1"/>
          <p:nvPr/>
        </p:nvSpPr>
        <p:spPr>
          <a:xfrm>
            <a:off x="4878070" y="7468031"/>
            <a:ext cx="867410" cy="525780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90"/>
              </a:spcBef>
            </a:pPr>
            <a:r>
              <a:rPr sz="1200" spc="-600" baseline="55555" dirty="0">
                <a:latin typeface="Cambria Math"/>
                <a:cs typeface="Cambria Math"/>
              </a:rPr>
              <a:t>4</a:t>
            </a:r>
            <a:r>
              <a:rPr sz="800" spc="695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1 </a:t>
            </a:r>
            <a:r>
              <a:rPr sz="2100" spc="-15" baseline="1984" dirty="0">
                <a:latin typeface="Cambria Math"/>
                <a:cs typeface="Cambria Math"/>
              </a:rPr>
              <a:t>+ </a:t>
            </a:r>
            <a:r>
              <a:rPr sz="2100" spc="690" baseline="1984" dirty="0">
                <a:latin typeface="Cambria Math"/>
                <a:cs typeface="Cambria Math"/>
              </a:rPr>
              <a:t>𝑕</a:t>
            </a:r>
            <a:r>
              <a:rPr sz="2100" spc="15" baseline="1984" dirty="0">
                <a:latin typeface="Cambria Math"/>
                <a:cs typeface="Cambria Math"/>
              </a:rPr>
              <a:t> </a:t>
            </a:r>
            <a:r>
              <a:rPr sz="2100" spc="-15" baseline="1984" dirty="0">
                <a:latin typeface="Cambria Math"/>
                <a:cs typeface="Cambria Math"/>
              </a:rPr>
              <a:t>− </a:t>
            </a:r>
            <a:r>
              <a:rPr sz="2100" spc="-7" baseline="1984" dirty="0">
                <a:latin typeface="Cambria Math"/>
                <a:cs typeface="Cambria Math"/>
              </a:rPr>
              <a:t>1</a:t>
            </a:r>
            <a:endParaRPr sz="2100" baseline="1984">
              <a:latin typeface="Cambria Math"/>
              <a:cs typeface="Cambria Math"/>
            </a:endParaRPr>
          </a:p>
          <a:p>
            <a:pPr marR="3810" algn="ctr">
              <a:lnSpc>
                <a:spcPct val="100000"/>
              </a:lnSpc>
              <a:spcBef>
                <a:spcPts val="285"/>
              </a:spcBef>
            </a:pPr>
            <a:r>
              <a:rPr sz="1400" spc="459" dirty="0">
                <a:latin typeface="Cambria Math"/>
                <a:cs typeface="Cambria Math"/>
              </a:rPr>
              <a:t>𝑕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0" name="object 180"/>
          <p:cNvSpPr/>
          <p:nvPr/>
        </p:nvSpPr>
        <p:spPr>
          <a:xfrm>
            <a:off x="4878578" y="7774558"/>
            <a:ext cx="857250" cy="0"/>
          </a:xfrm>
          <a:custGeom>
            <a:avLst/>
            <a:gdLst/>
            <a:ahLst/>
            <a:cxnLst/>
            <a:rect l="l" t="t" r="r" b="b"/>
            <a:pathLst>
              <a:path w="857250">
                <a:moveTo>
                  <a:pt x="0" y="0"/>
                </a:moveTo>
                <a:lnTo>
                  <a:pt x="85679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6515989" y="7750175"/>
            <a:ext cx="97790" cy="0"/>
          </a:xfrm>
          <a:custGeom>
            <a:avLst/>
            <a:gdLst/>
            <a:ahLst/>
            <a:cxnLst/>
            <a:rect l="l" t="t" r="r" b="b"/>
            <a:pathLst>
              <a:path w="97790">
                <a:moveTo>
                  <a:pt x="0" y="0"/>
                </a:moveTo>
                <a:lnTo>
                  <a:pt x="9753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832408" y="7500239"/>
            <a:ext cx="0" cy="558165"/>
          </a:xfrm>
          <a:custGeom>
            <a:avLst/>
            <a:gdLst/>
            <a:ahLst/>
            <a:cxnLst/>
            <a:rect l="l" t="t" r="r" b="b"/>
            <a:pathLst>
              <a:path h="558165">
                <a:moveTo>
                  <a:pt x="0" y="0"/>
                </a:moveTo>
                <a:lnTo>
                  <a:pt x="0" y="557784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 txBox="1"/>
          <p:nvPr/>
        </p:nvSpPr>
        <p:spPr>
          <a:xfrm>
            <a:off x="929436" y="8185530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19)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1347342" y="8222106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1344294" y="8380856"/>
            <a:ext cx="2825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→9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86" name="object 186"/>
          <p:cNvSpPr/>
          <p:nvPr/>
        </p:nvSpPr>
        <p:spPr>
          <a:xfrm>
            <a:off x="1795907" y="8131175"/>
            <a:ext cx="100965" cy="0"/>
          </a:xfrm>
          <a:custGeom>
            <a:avLst/>
            <a:gdLst/>
            <a:ahLst/>
            <a:cxnLst/>
            <a:rect l="l" t="t" r="r" b="b"/>
            <a:pathLst>
              <a:path w="100964">
                <a:moveTo>
                  <a:pt x="0" y="0"/>
                </a:moveTo>
                <a:lnTo>
                  <a:pt x="10058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 txBox="1"/>
          <p:nvPr/>
        </p:nvSpPr>
        <p:spPr>
          <a:xfrm>
            <a:off x="1667382" y="8097139"/>
            <a:ext cx="55372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600" dirty="0">
                <a:latin typeface="Cambria Math"/>
                <a:cs typeface="Cambria Math"/>
              </a:rPr>
              <a:t> </a:t>
            </a:r>
            <a:r>
              <a:rPr sz="2100" spc="-7" baseline="3968" dirty="0">
                <a:latin typeface="Cambria Math"/>
                <a:cs typeface="Cambria Math"/>
              </a:rPr>
              <a:t>𝑥 </a:t>
            </a:r>
            <a:r>
              <a:rPr sz="2100" spc="-15" baseline="3968" dirty="0">
                <a:latin typeface="Cambria Math"/>
                <a:cs typeface="Cambria Math"/>
              </a:rPr>
              <a:t>− </a:t>
            </a:r>
            <a:r>
              <a:rPr sz="2100" spc="-7" baseline="3968" dirty="0">
                <a:latin typeface="Cambria Math"/>
                <a:cs typeface="Cambria Math"/>
              </a:rPr>
              <a:t>3</a:t>
            </a:r>
            <a:endParaRPr sz="2100" baseline="3968">
              <a:latin typeface="Cambria Math"/>
              <a:cs typeface="Cambria Math"/>
            </a:endParaRPr>
          </a:p>
        </p:txBody>
      </p:sp>
      <p:sp>
        <p:nvSpPr>
          <p:cNvPr id="188" name="object 188"/>
          <p:cNvSpPr/>
          <p:nvPr/>
        </p:nvSpPr>
        <p:spPr>
          <a:xfrm>
            <a:off x="1680082" y="8359775"/>
            <a:ext cx="527685" cy="0"/>
          </a:xfrm>
          <a:custGeom>
            <a:avLst/>
            <a:gdLst/>
            <a:ahLst/>
            <a:cxnLst/>
            <a:rect l="l" t="t" r="r" b="b"/>
            <a:pathLst>
              <a:path w="527685">
                <a:moveTo>
                  <a:pt x="0" y="0"/>
                </a:moveTo>
                <a:lnTo>
                  <a:pt x="52760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3582670" y="8338438"/>
            <a:ext cx="98425" cy="0"/>
          </a:xfrm>
          <a:custGeom>
            <a:avLst/>
            <a:gdLst/>
            <a:ahLst/>
            <a:cxnLst/>
            <a:rect l="l" t="t" r="r" b="b"/>
            <a:pathLst>
              <a:path w="98425">
                <a:moveTo>
                  <a:pt x="0" y="0"/>
                </a:moveTo>
                <a:lnTo>
                  <a:pt x="9784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 txBox="1"/>
          <p:nvPr/>
        </p:nvSpPr>
        <p:spPr>
          <a:xfrm>
            <a:off x="4094479" y="8185530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20)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1" name="object 191"/>
          <p:cNvSpPr/>
          <p:nvPr/>
        </p:nvSpPr>
        <p:spPr>
          <a:xfrm>
            <a:off x="5006594" y="8109838"/>
            <a:ext cx="408940" cy="0"/>
          </a:xfrm>
          <a:custGeom>
            <a:avLst/>
            <a:gdLst/>
            <a:ahLst/>
            <a:cxnLst/>
            <a:rect l="l" t="t" r="r" b="b"/>
            <a:pathLst>
              <a:path w="408939">
                <a:moveTo>
                  <a:pt x="0" y="0"/>
                </a:moveTo>
                <a:lnTo>
                  <a:pt x="4087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 txBox="1"/>
          <p:nvPr/>
        </p:nvSpPr>
        <p:spPr>
          <a:xfrm>
            <a:off x="4871973" y="8075802"/>
            <a:ext cx="8674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200" spc="-600" baseline="55555" dirty="0">
                <a:latin typeface="Cambria Math"/>
                <a:cs typeface="Cambria Math"/>
              </a:rPr>
              <a:t>3</a:t>
            </a:r>
            <a:r>
              <a:rPr sz="800" spc="695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1 </a:t>
            </a:r>
            <a:r>
              <a:rPr sz="2100" spc="-15" baseline="1984" dirty="0">
                <a:latin typeface="Cambria Math"/>
                <a:cs typeface="Cambria Math"/>
              </a:rPr>
              <a:t>+ </a:t>
            </a:r>
            <a:r>
              <a:rPr sz="2100" spc="-7" baseline="1984" dirty="0">
                <a:latin typeface="Cambria Math"/>
                <a:cs typeface="Cambria Math"/>
              </a:rPr>
              <a:t>h </a:t>
            </a:r>
            <a:r>
              <a:rPr sz="2100" spc="-15" baseline="1984" dirty="0">
                <a:latin typeface="Cambria Math"/>
                <a:cs typeface="Cambria Math"/>
              </a:rPr>
              <a:t>−</a:t>
            </a:r>
            <a:r>
              <a:rPr sz="2100" spc="7" baseline="1984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1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193" name="object 193"/>
          <p:cNvSpPr/>
          <p:nvPr/>
        </p:nvSpPr>
        <p:spPr>
          <a:xfrm>
            <a:off x="5006594" y="8390255"/>
            <a:ext cx="408940" cy="0"/>
          </a:xfrm>
          <a:custGeom>
            <a:avLst/>
            <a:gdLst/>
            <a:ahLst/>
            <a:cxnLst/>
            <a:rect l="l" t="t" r="r" b="b"/>
            <a:pathLst>
              <a:path w="408939">
                <a:moveTo>
                  <a:pt x="0" y="0"/>
                </a:moveTo>
                <a:lnTo>
                  <a:pt x="4087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 txBox="1"/>
          <p:nvPr/>
        </p:nvSpPr>
        <p:spPr>
          <a:xfrm>
            <a:off x="4539741" y="8206866"/>
            <a:ext cx="413384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r>
              <a:rPr sz="1400" spc="295" dirty="0">
                <a:latin typeface="Cambria Math"/>
                <a:cs typeface="Cambria Math"/>
              </a:rPr>
              <a:t> </a:t>
            </a:r>
            <a:r>
              <a:rPr sz="1200" spc="-7" baseline="-27777" dirty="0">
                <a:latin typeface="Cambria Math"/>
                <a:cs typeface="Cambria Math"/>
              </a:rPr>
              <a:t>2</a:t>
            </a:r>
            <a:endParaRPr sz="1200" baseline="-27777">
              <a:latin typeface="Cambria Math"/>
              <a:cs typeface="Cambria Math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4533646" y="8356472"/>
            <a:ext cx="120586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00" spc="37" baseline="16666" dirty="0">
                <a:latin typeface="Cambria Math"/>
                <a:cs typeface="Cambria Math"/>
              </a:rPr>
              <a:t>h→0</a:t>
            </a:r>
            <a:r>
              <a:rPr sz="1000" spc="25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1 </a:t>
            </a:r>
            <a:r>
              <a:rPr sz="2100" spc="-15" baseline="1984" dirty="0">
                <a:latin typeface="Cambria Math"/>
                <a:cs typeface="Cambria Math"/>
              </a:rPr>
              <a:t>+ </a:t>
            </a:r>
            <a:r>
              <a:rPr sz="2100" spc="-7" baseline="1984" dirty="0">
                <a:latin typeface="Cambria Math"/>
                <a:cs typeface="Cambria Math"/>
              </a:rPr>
              <a:t>h </a:t>
            </a:r>
            <a:r>
              <a:rPr sz="2100" spc="-15" baseline="1984" dirty="0">
                <a:latin typeface="Cambria Math"/>
                <a:cs typeface="Cambria Math"/>
              </a:rPr>
              <a:t>−</a:t>
            </a:r>
            <a:r>
              <a:rPr sz="2100" spc="-232" baseline="1984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1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196" name="object 196"/>
          <p:cNvSpPr/>
          <p:nvPr/>
        </p:nvSpPr>
        <p:spPr>
          <a:xfrm>
            <a:off x="4872482" y="8344534"/>
            <a:ext cx="850900" cy="0"/>
          </a:xfrm>
          <a:custGeom>
            <a:avLst/>
            <a:gdLst/>
            <a:ahLst/>
            <a:cxnLst/>
            <a:rect l="l" t="t" r="r" b="b"/>
            <a:pathLst>
              <a:path w="850900">
                <a:moveTo>
                  <a:pt x="0" y="0"/>
                </a:moveTo>
                <a:lnTo>
                  <a:pt x="85069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6494653" y="8338438"/>
            <a:ext cx="97790" cy="0"/>
          </a:xfrm>
          <a:custGeom>
            <a:avLst/>
            <a:gdLst/>
            <a:ahLst/>
            <a:cxnLst/>
            <a:rect l="l" t="t" r="r" b="b"/>
            <a:pathLst>
              <a:path w="97790">
                <a:moveTo>
                  <a:pt x="0" y="0"/>
                </a:moveTo>
                <a:lnTo>
                  <a:pt x="9753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832408" y="8057971"/>
            <a:ext cx="0" cy="512445"/>
          </a:xfrm>
          <a:custGeom>
            <a:avLst/>
            <a:gdLst/>
            <a:ahLst/>
            <a:cxnLst/>
            <a:rect l="l" t="t" r="r" b="b"/>
            <a:pathLst>
              <a:path h="512445">
                <a:moveTo>
                  <a:pt x="0" y="0"/>
                </a:moveTo>
                <a:lnTo>
                  <a:pt x="0" y="512368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 txBox="1"/>
          <p:nvPr/>
        </p:nvSpPr>
        <p:spPr>
          <a:xfrm>
            <a:off x="929436" y="8697848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21)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00" name="object 200"/>
          <p:cNvSpPr txBox="1"/>
          <p:nvPr/>
        </p:nvSpPr>
        <p:spPr>
          <a:xfrm>
            <a:off x="1350391" y="8740520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1" name="object 201"/>
          <p:cNvSpPr txBox="1"/>
          <p:nvPr/>
        </p:nvSpPr>
        <p:spPr>
          <a:xfrm>
            <a:off x="1344294" y="8899016"/>
            <a:ext cx="2825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02" name="object 202"/>
          <p:cNvSpPr txBox="1"/>
          <p:nvPr/>
        </p:nvSpPr>
        <p:spPr>
          <a:xfrm>
            <a:off x="1670430" y="8291245"/>
            <a:ext cx="627380" cy="54991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484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4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9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84"/>
              </a:spcBef>
            </a:pPr>
            <a:r>
              <a:rPr sz="1400" spc="60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4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60" dirty="0">
                <a:latin typeface="Cambria Math"/>
                <a:cs typeface="Cambria Math"/>
              </a:rPr>
              <a:t> </a:t>
            </a: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25000" dirty="0">
                <a:latin typeface="Cambria Math"/>
                <a:cs typeface="Cambria Math"/>
              </a:rPr>
              <a:t>2</a:t>
            </a:r>
            <a:endParaRPr sz="1500" baseline="25000">
              <a:latin typeface="Cambria Math"/>
              <a:cs typeface="Cambria Math"/>
            </a:endParaRPr>
          </a:p>
        </p:txBody>
      </p:sp>
      <p:sp>
        <p:nvSpPr>
          <p:cNvPr id="203" name="object 203"/>
          <p:cNvSpPr/>
          <p:nvPr/>
        </p:nvSpPr>
        <p:spPr>
          <a:xfrm>
            <a:off x="1798954" y="8637396"/>
            <a:ext cx="497205" cy="0"/>
          </a:xfrm>
          <a:custGeom>
            <a:avLst/>
            <a:gdLst/>
            <a:ahLst/>
            <a:cxnLst/>
            <a:rect l="l" t="t" r="r" b="b"/>
            <a:pathLst>
              <a:path w="497205">
                <a:moveTo>
                  <a:pt x="0" y="0"/>
                </a:moveTo>
                <a:lnTo>
                  <a:pt x="49712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 txBox="1"/>
          <p:nvPr/>
        </p:nvSpPr>
        <p:spPr>
          <a:xfrm>
            <a:off x="1771014" y="8859392"/>
            <a:ext cx="43116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6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5" name="object 205"/>
          <p:cNvSpPr/>
          <p:nvPr/>
        </p:nvSpPr>
        <p:spPr>
          <a:xfrm>
            <a:off x="1683130" y="8878188"/>
            <a:ext cx="613410" cy="0"/>
          </a:xfrm>
          <a:custGeom>
            <a:avLst/>
            <a:gdLst/>
            <a:ahLst/>
            <a:cxnLst/>
            <a:rect l="l" t="t" r="r" b="b"/>
            <a:pathLst>
              <a:path w="613410">
                <a:moveTo>
                  <a:pt x="0" y="0"/>
                </a:moveTo>
                <a:lnTo>
                  <a:pt x="61295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3524758" y="8832468"/>
            <a:ext cx="217170" cy="0"/>
          </a:xfrm>
          <a:custGeom>
            <a:avLst/>
            <a:gdLst/>
            <a:ahLst/>
            <a:cxnLst/>
            <a:rect l="l" t="t" r="r" b="b"/>
            <a:pathLst>
              <a:path w="217170">
                <a:moveTo>
                  <a:pt x="0" y="0"/>
                </a:moveTo>
                <a:lnTo>
                  <a:pt x="21671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 txBox="1"/>
          <p:nvPr/>
        </p:nvSpPr>
        <p:spPr>
          <a:xfrm>
            <a:off x="3628135" y="8697848"/>
            <a:ext cx="78549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78790" algn="l"/>
              </a:tabLst>
            </a:pPr>
            <a:r>
              <a:rPr sz="14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</a:t>
            </a:r>
            <a:r>
              <a:rPr sz="1400" u="sng" spc="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22)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08" name="object 208"/>
          <p:cNvSpPr txBox="1"/>
          <p:nvPr/>
        </p:nvSpPr>
        <p:spPr>
          <a:xfrm>
            <a:off x="4521453" y="8713089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9" name="object 209"/>
          <p:cNvSpPr txBox="1"/>
          <p:nvPr/>
        </p:nvSpPr>
        <p:spPr>
          <a:xfrm>
            <a:off x="4801870" y="8575928"/>
            <a:ext cx="121475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30555" dirty="0">
                <a:latin typeface="Cambria Math"/>
                <a:cs typeface="Cambria Math"/>
              </a:rPr>
              <a:t>4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10" dirty="0">
                <a:latin typeface="Cambria Math"/>
                <a:cs typeface="Cambria Math"/>
              </a:rPr>
              <a:t>18𝑥</a:t>
            </a:r>
            <a:r>
              <a:rPr sz="1500" spc="15" baseline="3055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19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81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0" name="object 210"/>
          <p:cNvSpPr txBox="1"/>
          <p:nvPr/>
        </p:nvSpPr>
        <p:spPr>
          <a:xfrm>
            <a:off x="4515358" y="8831960"/>
            <a:ext cx="11449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575945" algn="l"/>
              </a:tabLst>
            </a:pPr>
            <a:r>
              <a:rPr sz="1500" spc="44" baseline="2777" dirty="0">
                <a:latin typeface="Cambria Math"/>
                <a:cs typeface="Cambria Math"/>
              </a:rPr>
              <a:t>𝑥→3	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3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211" name="object 211"/>
          <p:cNvSpPr txBox="1"/>
          <p:nvPr/>
        </p:nvSpPr>
        <p:spPr>
          <a:xfrm>
            <a:off x="5637403" y="8825865"/>
            <a:ext cx="965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12" name="object 212"/>
          <p:cNvSpPr/>
          <p:nvPr/>
        </p:nvSpPr>
        <p:spPr>
          <a:xfrm>
            <a:off x="4814570" y="8850756"/>
            <a:ext cx="1189355" cy="0"/>
          </a:xfrm>
          <a:custGeom>
            <a:avLst/>
            <a:gdLst/>
            <a:ahLst/>
            <a:cxnLst/>
            <a:rect l="l" t="t" r="r" b="b"/>
            <a:pathLst>
              <a:path w="1189354">
                <a:moveTo>
                  <a:pt x="0" y="0"/>
                </a:moveTo>
                <a:lnTo>
                  <a:pt x="118932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 txBox="1"/>
          <p:nvPr/>
        </p:nvSpPr>
        <p:spPr>
          <a:xfrm>
            <a:off x="6436233" y="7431455"/>
            <a:ext cx="220979" cy="150749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6830" algn="ctr">
              <a:lnSpc>
                <a:spcPct val="100000"/>
              </a:lnSpc>
              <a:spcBef>
                <a:spcPts val="434"/>
              </a:spcBef>
            </a:pP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36830" algn="ctr">
              <a:lnSpc>
                <a:spcPct val="100000"/>
              </a:lnSpc>
              <a:spcBef>
                <a:spcPts val="335"/>
              </a:spcBef>
            </a:pPr>
            <a:r>
              <a:rPr sz="1400" spc="-5" dirty="0">
                <a:latin typeface="Cambria Math"/>
                <a:cs typeface="Cambria Math"/>
              </a:rPr>
              <a:t>4</a:t>
            </a:r>
            <a:endParaRPr sz="1400">
              <a:latin typeface="Cambria Math"/>
              <a:cs typeface="Cambria Math"/>
            </a:endParaRPr>
          </a:p>
          <a:p>
            <a:pPr marL="57785">
              <a:lnSpc>
                <a:spcPct val="100000"/>
              </a:lnSpc>
              <a:spcBef>
                <a:spcPts val="940"/>
              </a:spcBef>
            </a:pP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  <a:p>
            <a:pPr marL="57785">
              <a:lnSpc>
                <a:spcPct val="100000"/>
              </a:lnSpc>
              <a:spcBef>
                <a:spcPts val="335"/>
              </a:spcBef>
            </a:pP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1320"/>
              </a:spcBef>
            </a:pPr>
            <a:r>
              <a:rPr sz="1400" spc="-10" dirty="0">
                <a:latin typeface="Cambria Math"/>
                <a:cs typeface="Cambria Math"/>
              </a:rPr>
              <a:t>36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4" name="object 214"/>
          <p:cNvSpPr/>
          <p:nvPr/>
        </p:nvSpPr>
        <p:spPr>
          <a:xfrm>
            <a:off x="832408" y="8570340"/>
            <a:ext cx="0" cy="515620"/>
          </a:xfrm>
          <a:custGeom>
            <a:avLst/>
            <a:gdLst/>
            <a:ahLst/>
            <a:cxnLst/>
            <a:rect l="l" t="t" r="r" b="b"/>
            <a:pathLst>
              <a:path h="515620">
                <a:moveTo>
                  <a:pt x="0" y="0"/>
                </a:moveTo>
                <a:lnTo>
                  <a:pt x="0" y="515112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 txBox="1"/>
          <p:nvPr/>
        </p:nvSpPr>
        <p:spPr>
          <a:xfrm>
            <a:off x="898956" y="9212960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23)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16" name="object 216"/>
          <p:cNvSpPr txBox="1"/>
          <p:nvPr/>
        </p:nvSpPr>
        <p:spPr>
          <a:xfrm>
            <a:off x="1344294" y="9337954"/>
            <a:ext cx="37719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-5" dirty="0">
                <a:latin typeface="Cambria Math"/>
                <a:cs typeface="Cambria Math"/>
              </a:rPr>
              <a:t>−</a:t>
            </a:r>
            <a:r>
              <a:rPr sz="1000" dirty="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17" name="object 217"/>
          <p:cNvSpPr txBox="1"/>
          <p:nvPr/>
        </p:nvSpPr>
        <p:spPr>
          <a:xfrm>
            <a:off x="1396111" y="9179432"/>
            <a:ext cx="192595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r>
              <a:rPr sz="2100" spc="-7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+ 4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500" baseline="30555" dirty="0">
                <a:latin typeface="Cambria Math"/>
                <a:cs typeface="Cambria Math"/>
              </a:rPr>
              <a:t>3 </a:t>
            </a:r>
            <a:r>
              <a:rPr sz="1400" spc="-5" dirty="0">
                <a:latin typeface="Cambria Math"/>
                <a:cs typeface="Cambria Math"/>
              </a:rPr>
              <a:t>.</a:t>
            </a:r>
            <a:r>
              <a:rPr sz="2100" spc="-7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+ 2</a:t>
            </a:r>
            <a:r>
              <a:rPr sz="2100" spc="104" baseline="1984" dirty="0">
                <a:latin typeface="Cambria Math"/>
                <a:cs typeface="Cambria Math"/>
              </a:rPr>
              <a:t> </a:t>
            </a:r>
            <a:r>
              <a:rPr sz="1500" spc="44" baseline="30555" dirty="0">
                <a:latin typeface="Cambria Math"/>
                <a:cs typeface="Cambria Math"/>
              </a:rPr>
              <a:t>−1</a:t>
            </a:r>
            <a:r>
              <a:rPr sz="2100" spc="262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218" name="object 218"/>
          <p:cNvSpPr txBox="1"/>
          <p:nvPr/>
        </p:nvSpPr>
        <p:spPr>
          <a:xfrm>
            <a:off x="3481578" y="7635671"/>
            <a:ext cx="340360" cy="1818005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40"/>
              </a:spcBef>
            </a:pPr>
            <a:r>
              <a:rPr sz="2100" spc="22" baseline="1984" dirty="0">
                <a:latin typeface="Cambria Math"/>
                <a:cs typeface="Cambria Math"/>
              </a:rPr>
              <a:t>2</a:t>
            </a:r>
            <a:r>
              <a:rPr sz="1400" spc="185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7</a:t>
            </a:r>
            <a:endParaRPr sz="2100" baseline="1984">
              <a:latin typeface="Cambria Math"/>
              <a:cs typeface="Cambria Math"/>
            </a:endParaRPr>
          </a:p>
          <a:p>
            <a:pPr marR="31750" algn="ctr">
              <a:lnSpc>
                <a:spcPct val="100000"/>
              </a:lnSpc>
              <a:spcBef>
                <a:spcPts val="840"/>
              </a:spcBef>
            </a:pP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R="31750" algn="ctr">
              <a:lnSpc>
                <a:spcPct val="100000"/>
              </a:lnSpc>
              <a:spcBef>
                <a:spcPts val="340"/>
              </a:spcBef>
            </a:pPr>
            <a:r>
              <a:rPr sz="1400" spc="-5" dirty="0">
                <a:latin typeface="Cambria Math"/>
                <a:cs typeface="Cambria Math"/>
              </a:rPr>
              <a:t>6</a:t>
            </a:r>
            <a:endParaRPr sz="1400">
              <a:latin typeface="Cambria Math"/>
              <a:cs typeface="Cambria Math"/>
            </a:endParaRPr>
          </a:p>
          <a:p>
            <a:pPr marR="31750" algn="ctr">
              <a:lnSpc>
                <a:spcPct val="100000"/>
              </a:lnSpc>
              <a:spcBef>
                <a:spcPts val="190"/>
              </a:spcBef>
            </a:pP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43180">
              <a:lnSpc>
                <a:spcPct val="100000"/>
              </a:lnSpc>
              <a:spcBef>
                <a:spcPts val="575"/>
              </a:spcBef>
            </a:pPr>
            <a:r>
              <a:rPr sz="1400" spc="600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3</a:t>
            </a:r>
            <a:endParaRPr sz="2100" baseline="1984">
              <a:latin typeface="Cambria Math"/>
              <a:cs typeface="Cambria Math"/>
            </a:endParaRPr>
          </a:p>
          <a:p>
            <a:pPr marL="52069">
              <a:lnSpc>
                <a:spcPct val="100000"/>
              </a:lnSpc>
              <a:spcBef>
                <a:spcPts val="1250"/>
              </a:spcBef>
            </a:pPr>
            <a:r>
              <a:rPr sz="1400" spc="-10" dirty="0">
                <a:latin typeface="Cambria Math"/>
                <a:cs typeface="Cambria Math"/>
              </a:rPr>
              <a:t>27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9" name="object 219"/>
          <p:cNvSpPr txBox="1"/>
          <p:nvPr/>
        </p:nvSpPr>
        <p:spPr>
          <a:xfrm>
            <a:off x="4094479" y="9212960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24)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20" name="object 220"/>
          <p:cNvSpPr txBox="1"/>
          <p:nvPr/>
        </p:nvSpPr>
        <p:spPr>
          <a:xfrm>
            <a:off x="4561078" y="9225152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1" name="object 221"/>
          <p:cNvSpPr txBox="1"/>
          <p:nvPr/>
        </p:nvSpPr>
        <p:spPr>
          <a:xfrm>
            <a:off x="4551934" y="9383674"/>
            <a:ext cx="28575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70" dirty="0">
                <a:latin typeface="Cambria Math"/>
                <a:cs typeface="Cambria Math"/>
              </a:rPr>
              <a:t>𝑢</a:t>
            </a:r>
            <a:r>
              <a:rPr sz="1000" dirty="0">
                <a:latin typeface="Cambria Math"/>
                <a:cs typeface="Cambria Math"/>
              </a:rPr>
              <a:t>→1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22" name="object 222"/>
          <p:cNvSpPr txBox="1"/>
          <p:nvPr/>
        </p:nvSpPr>
        <p:spPr>
          <a:xfrm>
            <a:off x="4844541" y="9044075"/>
            <a:ext cx="1423035" cy="53784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34"/>
              </a:spcBef>
            </a:pP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3𝑢 + 4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2𝑢 − 2</a:t>
            </a:r>
            <a:r>
              <a:rPr sz="2100" spc="52" baseline="1984" dirty="0">
                <a:latin typeface="Cambria Math"/>
                <a:cs typeface="Cambria Math"/>
              </a:rPr>
              <a:t> </a:t>
            </a:r>
            <a:r>
              <a:rPr sz="1500" baseline="30555" dirty="0">
                <a:latin typeface="Cambria Math"/>
                <a:cs typeface="Cambria Math"/>
              </a:rPr>
              <a:t>2</a:t>
            </a:r>
            <a:endParaRPr sz="1500" baseline="30555">
              <a:latin typeface="Cambria Math"/>
              <a:cs typeface="Cambria Math"/>
            </a:endParaRPr>
          </a:p>
          <a:p>
            <a:pPr marR="62865" algn="ctr">
              <a:lnSpc>
                <a:spcPct val="100000"/>
              </a:lnSpc>
              <a:spcBef>
                <a:spcPts val="340"/>
              </a:spcBef>
            </a:pP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𝑢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4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1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223" name="object 223"/>
          <p:cNvSpPr txBox="1"/>
          <p:nvPr/>
        </p:nvSpPr>
        <p:spPr>
          <a:xfrm>
            <a:off x="5789803" y="9337954"/>
            <a:ext cx="965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24" name="object 224"/>
          <p:cNvSpPr/>
          <p:nvPr/>
        </p:nvSpPr>
        <p:spPr>
          <a:xfrm>
            <a:off x="4857241" y="9362820"/>
            <a:ext cx="1405890" cy="0"/>
          </a:xfrm>
          <a:custGeom>
            <a:avLst/>
            <a:gdLst/>
            <a:ahLst/>
            <a:cxnLst/>
            <a:rect l="l" t="t" r="r" b="b"/>
            <a:pathLst>
              <a:path w="1405889">
                <a:moveTo>
                  <a:pt x="0" y="0"/>
                </a:moveTo>
                <a:lnTo>
                  <a:pt x="140576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 txBox="1"/>
          <p:nvPr/>
        </p:nvSpPr>
        <p:spPr>
          <a:xfrm>
            <a:off x="6485001" y="9216008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6" name="object 226"/>
          <p:cNvSpPr/>
          <p:nvPr/>
        </p:nvSpPr>
        <p:spPr>
          <a:xfrm>
            <a:off x="832408" y="9085477"/>
            <a:ext cx="0" cy="512445"/>
          </a:xfrm>
          <a:custGeom>
            <a:avLst/>
            <a:gdLst/>
            <a:ahLst/>
            <a:cxnLst/>
            <a:rect l="l" t="t" r="r" b="b"/>
            <a:pathLst>
              <a:path h="512445">
                <a:moveTo>
                  <a:pt x="0" y="0"/>
                </a:moveTo>
                <a:lnTo>
                  <a:pt x="0" y="512064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4351020" y="1638934"/>
            <a:ext cx="2423795" cy="0"/>
          </a:xfrm>
          <a:custGeom>
            <a:avLst/>
            <a:gdLst/>
            <a:ahLst/>
            <a:cxnLst/>
            <a:rect l="l" t="t" r="r" b="b"/>
            <a:pathLst>
              <a:path w="2423795">
                <a:moveTo>
                  <a:pt x="0" y="0"/>
                </a:moveTo>
                <a:lnTo>
                  <a:pt x="2423795" y="0"/>
                </a:lnTo>
              </a:path>
            </a:pathLst>
          </a:custGeom>
          <a:ln w="1047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523240" y="1638934"/>
            <a:ext cx="2453005" cy="0"/>
          </a:xfrm>
          <a:custGeom>
            <a:avLst/>
            <a:gdLst/>
            <a:ahLst/>
            <a:cxnLst/>
            <a:rect l="l" t="t" r="r" b="b"/>
            <a:pathLst>
              <a:path w="2453005">
                <a:moveTo>
                  <a:pt x="0" y="0"/>
                </a:moveTo>
                <a:lnTo>
                  <a:pt x="2452878" y="0"/>
                </a:lnTo>
              </a:path>
            </a:pathLst>
          </a:custGeom>
          <a:ln w="1047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2195829" y="1348104"/>
            <a:ext cx="2921635" cy="514350"/>
          </a:xfrm>
          <a:custGeom>
            <a:avLst/>
            <a:gdLst/>
            <a:ahLst/>
            <a:cxnLst/>
            <a:rect l="l" t="t" r="r" b="b"/>
            <a:pathLst>
              <a:path w="2921635" h="514350">
                <a:moveTo>
                  <a:pt x="2835910" y="0"/>
                </a:moveTo>
                <a:lnTo>
                  <a:pt x="85725" y="0"/>
                </a:lnTo>
                <a:lnTo>
                  <a:pt x="52345" y="6732"/>
                </a:lnTo>
                <a:lnTo>
                  <a:pt x="25098" y="25098"/>
                </a:lnTo>
                <a:lnTo>
                  <a:pt x="6732" y="52345"/>
                </a:lnTo>
                <a:lnTo>
                  <a:pt x="0" y="85725"/>
                </a:lnTo>
                <a:lnTo>
                  <a:pt x="0" y="428625"/>
                </a:lnTo>
                <a:lnTo>
                  <a:pt x="6732" y="462004"/>
                </a:lnTo>
                <a:lnTo>
                  <a:pt x="25098" y="489251"/>
                </a:lnTo>
                <a:lnTo>
                  <a:pt x="52345" y="507617"/>
                </a:lnTo>
                <a:lnTo>
                  <a:pt x="85725" y="514350"/>
                </a:lnTo>
                <a:lnTo>
                  <a:pt x="2835910" y="514350"/>
                </a:lnTo>
                <a:lnTo>
                  <a:pt x="2869289" y="507617"/>
                </a:lnTo>
                <a:lnTo>
                  <a:pt x="2896536" y="489251"/>
                </a:lnTo>
                <a:lnTo>
                  <a:pt x="2914902" y="462004"/>
                </a:lnTo>
                <a:lnTo>
                  <a:pt x="2921635" y="428625"/>
                </a:lnTo>
                <a:lnTo>
                  <a:pt x="2921635" y="85725"/>
                </a:lnTo>
                <a:lnTo>
                  <a:pt x="2914902" y="52345"/>
                </a:lnTo>
                <a:lnTo>
                  <a:pt x="2896536" y="25098"/>
                </a:lnTo>
                <a:lnTo>
                  <a:pt x="2869289" y="6732"/>
                </a:lnTo>
                <a:lnTo>
                  <a:pt x="28359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2167257" y="1319529"/>
            <a:ext cx="2978785" cy="571500"/>
          </a:xfrm>
          <a:custGeom>
            <a:avLst/>
            <a:gdLst/>
            <a:ahLst/>
            <a:cxnLst/>
            <a:rect l="l" t="t" r="r" b="b"/>
            <a:pathLst>
              <a:path w="2978785" h="571500">
                <a:moveTo>
                  <a:pt x="2884802" y="570229"/>
                </a:moveTo>
                <a:lnTo>
                  <a:pt x="94231" y="570229"/>
                </a:lnTo>
                <a:lnTo>
                  <a:pt x="114297" y="571500"/>
                </a:lnTo>
                <a:lnTo>
                  <a:pt x="2867403" y="571500"/>
                </a:lnTo>
                <a:lnTo>
                  <a:pt x="2884802" y="570229"/>
                </a:lnTo>
                <a:close/>
              </a:path>
              <a:path w="2978785" h="571500">
                <a:moveTo>
                  <a:pt x="2906392" y="563879"/>
                </a:moveTo>
                <a:lnTo>
                  <a:pt x="72514" y="563879"/>
                </a:lnTo>
                <a:lnTo>
                  <a:pt x="88516" y="568959"/>
                </a:lnTo>
                <a:lnTo>
                  <a:pt x="90421" y="570229"/>
                </a:lnTo>
                <a:lnTo>
                  <a:pt x="2888612" y="570229"/>
                </a:lnTo>
                <a:lnTo>
                  <a:pt x="2890390" y="568959"/>
                </a:lnTo>
                <a:lnTo>
                  <a:pt x="2906392" y="563879"/>
                </a:lnTo>
                <a:close/>
              </a:path>
              <a:path w="2978785" h="571500">
                <a:moveTo>
                  <a:pt x="74800" y="552450"/>
                </a:moveTo>
                <a:lnTo>
                  <a:pt x="51178" y="552450"/>
                </a:lnTo>
                <a:lnTo>
                  <a:pt x="52702" y="553720"/>
                </a:lnTo>
                <a:lnTo>
                  <a:pt x="67180" y="561340"/>
                </a:lnTo>
                <a:lnTo>
                  <a:pt x="70736" y="563879"/>
                </a:lnTo>
                <a:lnTo>
                  <a:pt x="2908297" y="563879"/>
                </a:lnTo>
                <a:lnTo>
                  <a:pt x="2910075" y="562609"/>
                </a:lnTo>
                <a:lnTo>
                  <a:pt x="2911726" y="561340"/>
                </a:lnTo>
                <a:lnTo>
                  <a:pt x="114297" y="561340"/>
                </a:lnTo>
                <a:lnTo>
                  <a:pt x="95374" y="558800"/>
                </a:lnTo>
                <a:lnTo>
                  <a:pt x="91945" y="558800"/>
                </a:lnTo>
                <a:lnTo>
                  <a:pt x="75943" y="553720"/>
                </a:lnTo>
                <a:lnTo>
                  <a:pt x="74800" y="552450"/>
                </a:lnTo>
                <a:close/>
              </a:path>
              <a:path w="2978785" h="571500">
                <a:moveTo>
                  <a:pt x="2914139" y="12700"/>
                </a:moveTo>
                <a:lnTo>
                  <a:pt x="2864609" y="12700"/>
                </a:lnTo>
                <a:lnTo>
                  <a:pt x="2883659" y="13970"/>
                </a:lnTo>
                <a:lnTo>
                  <a:pt x="2885945" y="13970"/>
                </a:lnTo>
                <a:lnTo>
                  <a:pt x="2886961" y="15240"/>
                </a:lnTo>
                <a:lnTo>
                  <a:pt x="2902963" y="19050"/>
                </a:lnTo>
                <a:lnTo>
                  <a:pt x="2905249" y="20320"/>
                </a:lnTo>
                <a:lnTo>
                  <a:pt x="2906265" y="21590"/>
                </a:lnTo>
                <a:lnTo>
                  <a:pt x="2920743" y="29209"/>
                </a:lnTo>
                <a:lnTo>
                  <a:pt x="2922521" y="30479"/>
                </a:lnTo>
                <a:lnTo>
                  <a:pt x="2923283" y="30479"/>
                </a:lnTo>
                <a:lnTo>
                  <a:pt x="2936110" y="40640"/>
                </a:lnTo>
                <a:lnTo>
                  <a:pt x="2936872" y="41909"/>
                </a:lnTo>
                <a:lnTo>
                  <a:pt x="2937761" y="43179"/>
                </a:lnTo>
                <a:lnTo>
                  <a:pt x="2938396" y="43179"/>
                </a:lnTo>
                <a:lnTo>
                  <a:pt x="2948937" y="55879"/>
                </a:lnTo>
                <a:lnTo>
                  <a:pt x="2950207" y="58420"/>
                </a:lnTo>
                <a:lnTo>
                  <a:pt x="2950715" y="58420"/>
                </a:lnTo>
                <a:lnTo>
                  <a:pt x="2958716" y="73659"/>
                </a:lnTo>
                <a:lnTo>
                  <a:pt x="2959732" y="74929"/>
                </a:lnTo>
                <a:lnTo>
                  <a:pt x="2959986" y="76200"/>
                </a:lnTo>
                <a:lnTo>
                  <a:pt x="2965320" y="93979"/>
                </a:lnTo>
                <a:lnTo>
                  <a:pt x="2965574" y="95250"/>
                </a:lnTo>
                <a:lnTo>
                  <a:pt x="2967352" y="113029"/>
                </a:lnTo>
                <a:lnTo>
                  <a:pt x="2967360" y="458470"/>
                </a:lnTo>
                <a:lnTo>
                  <a:pt x="2965574" y="477520"/>
                </a:lnTo>
                <a:lnTo>
                  <a:pt x="2965320" y="478790"/>
                </a:lnTo>
                <a:lnTo>
                  <a:pt x="2959986" y="496570"/>
                </a:lnTo>
                <a:lnTo>
                  <a:pt x="2959732" y="497840"/>
                </a:lnTo>
                <a:lnTo>
                  <a:pt x="2959224" y="497840"/>
                </a:lnTo>
                <a:lnTo>
                  <a:pt x="2958716" y="499109"/>
                </a:lnTo>
                <a:lnTo>
                  <a:pt x="2950715" y="514350"/>
                </a:lnTo>
                <a:lnTo>
                  <a:pt x="2950207" y="515620"/>
                </a:lnTo>
                <a:lnTo>
                  <a:pt x="2949572" y="515620"/>
                </a:lnTo>
                <a:lnTo>
                  <a:pt x="2948810" y="516890"/>
                </a:lnTo>
                <a:lnTo>
                  <a:pt x="2938396" y="529590"/>
                </a:lnTo>
                <a:lnTo>
                  <a:pt x="2936110" y="532129"/>
                </a:lnTo>
                <a:lnTo>
                  <a:pt x="2923283" y="542290"/>
                </a:lnTo>
                <a:lnTo>
                  <a:pt x="2922521" y="542290"/>
                </a:lnTo>
                <a:lnTo>
                  <a:pt x="2920743" y="543559"/>
                </a:lnTo>
                <a:lnTo>
                  <a:pt x="2906265" y="552450"/>
                </a:lnTo>
                <a:lnTo>
                  <a:pt x="2905249" y="552450"/>
                </a:lnTo>
                <a:lnTo>
                  <a:pt x="2902963" y="553720"/>
                </a:lnTo>
                <a:lnTo>
                  <a:pt x="2886961" y="558800"/>
                </a:lnTo>
                <a:lnTo>
                  <a:pt x="2885945" y="558800"/>
                </a:lnTo>
                <a:lnTo>
                  <a:pt x="2866260" y="561340"/>
                </a:lnTo>
                <a:lnTo>
                  <a:pt x="2911726" y="561340"/>
                </a:lnTo>
                <a:lnTo>
                  <a:pt x="2926204" y="553720"/>
                </a:lnTo>
                <a:lnTo>
                  <a:pt x="2929252" y="552450"/>
                </a:lnTo>
                <a:lnTo>
                  <a:pt x="2930522" y="551179"/>
                </a:lnTo>
                <a:lnTo>
                  <a:pt x="2944746" y="539750"/>
                </a:lnTo>
                <a:lnTo>
                  <a:pt x="2946016" y="538479"/>
                </a:lnTo>
                <a:lnTo>
                  <a:pt x="2947159" y="537209"/>
                </a:lnTo>
                <a:lnTo>
                  <a:pt x="2958843" y="523240"/>
                </a:lnTo>
                <a:lnTo>
                  <a:pt x="2959859" y="520700"/>
                </a:lnTo>
                <a:lnTo>
                  <a:pt x="2969638" y="502920"/>
                </a:lnTo>
                <a:lnTo>
                  <a:pt x="2970400" y="501650"/>
                </a:lnTo>
                <a:lnTo>
                  <a:pt x="2970908" y="499109"/>
                </a:lnTo>
                <a:lnTo>
                  <a:pt x="2975861" y="483870"/>
                </a:lnTo>
                <a:lnTo>
                  <a:pt x="2976496" y="481329"/>
                </a:lnTo>
                <a:lnTo>
                  <a:pt x="2976877" y="480059"/>
                </a:lnTo>
                <a:lnTo>
                  <a:pt x="2977004" y="477520"/>
                </a:lnTo>
                <a:lnTo>
                  <a:pt x="2978790" y="458470"/>
                </a:lnTo>
                <a:lnTo>
                  <a:pt x="2978782" y="111759"/>
                </a:lnTo>
                <a:lnTo>
                  <a:pt x="2977004" y="95250"/>
                </a:lnTo>
                <a:lnTo>
                  <a:pt x="2976877" y="92709"/>
                </a:lnTo>
                <a:lnTo>
                  <a:pt x="2976496" y="91440"/>
                </a:lnTo>
                <a:lnTo>
                  <a:pt x="2975861" y="88900"/>
                </a:lnTo>
                <a:lnTo>
                  <a:pt x="2970908" y="73659"/>
                </a:lnTo>
                <a:lnTo>
                  <a:pt x="2970400" y="71120"/>
                </a:lnTo>
                <a:lnTo>
                  <a:pt x="2969638" y="69850"/>
                </a:lnTo>
                <a:lnTo>
                  <a:pt x="2968622" y="67309"/>
                </a:lnTo>
                <a:lnTo>
                  <a:pt x="2960621" y="53340"/>
                </a:lnTo>
                <a:lnTo>
                  <a:pt x="2959859" y="52070"/>
                </a:lnTo>
                <a:lnTo>
                  <a:pt x="2958843" y="50800"/>
                </a:lnTo>
                <a:lnTo>
                  <a:pt x="2947286" y="36829"/>
                </a:lnTo>
                <a:lnTo>
                  <a:pt x="2946143" y="34290"/>
                </a:lnTo>
                <a:lnTo>
                  <a:pt x="2944746" y="33020"/>
                </a:lnTo>
                <a:lnTo>
                  <a:pt x="2930522" y="21590"/>
                </a:lnTo>
                <a:lnTo>
                  <a:pt x="2929252" y="20320"/>
                </a:lnTo>
                <a:lnTo>
                  <a:pt x="2926204" y="19050"/>
                </a:lnTo>
                <a:lnTo>
                  <a:pt x="2914139" y="12700"/>
                </a:lnTo>
                <a:close/>
              </a:path>
              <a:path w="2978785" h="571500">
                <a:moveTo>
                  <a:pt x="73784" y="20320"/>
                </a:moveTo>
                <a:lnTo>
                  <a:pt x="49781" y="20320"/>
                </a:lnTo>
                <a:lnTo>
                  <a:pt x="35684" y="31750"/>
                </a:lnTo>
                <a:lnTo>
                  <a:pt x="34160" y="33020"/>
                </a:lnTo>
                <a:lnTo>
                  <a:pt x="32890" y="34290"/>
                </a:lnTo>
                <a:lnTo>
                  <a:pt x="31747" y="36829"/>
                </a:lnTo>
                <a:lnTo>
                  <a:pt x="20063" y="50800"/>
                </a:lnTo>
                <a:lnTo>
                  <a:pt x="18285" y="53340"/>
                </a:lnTo>
                <a:lnTo>
                  <a:pt x="10284" y="67309"/>
                </a:lnTo>
                <a:lnTo>
                  <a:pt x="9395" y="69850"/>
                </a:lnTo>
                <a:lnTo>
                  <a:pt x="8633" y="71120"/>
                </a:lnTo>
                <a:lnTo>
                  <a:pt x="7998" y="73659"/>
                </a:lnTo>
                <a:lnTo>
                  <a:pt x="3045" y="88900"/>
                </a:lnTo>
                <a:lnTo>
                  <a:pt x="2537" y="91440"/>
                </a:lnTo>
                <a:lnTo>
                  <a:pt x="2156" y="92709"/>
                </a:lnTo>
                <a:lnTo>
                  <a:pt x="124" y="113029"/>
                </a:lnTo>
                <a:lnTo>
                  <a:pt x="0" y="118109"/>
                </a:lnTo>
                <a:lnTo>
                  <a:pt x="251" y="461009"/>
                </a:lnTo>
                <a:lnTo>
                  <a:pt x="2156" y="480059"/>
                </a:lnTo>
                <a:lnTo>
                  <a:pt x="2537" y="481329"/>
                </a:lnTo>
                <a:lnTo>
                  <a:pt x="3045" y="483870"/>
                </a:lnTo>
                <a:lnTo>
                  <a:pt x="7998" y="499109"/>
                </a:lnTo>
                <a:lnTo>
                  <a:pt x="8506" y="501650"/>
                </a:lnTo>
                <a:lnTo>
                  <a:pt x="9268" y="502920"/>
                </a:lnTo>
                <a:lnTo>
                  <a:pt x="31874" y="537209"/>
                </a:lnTo>
                <a:lnTo>
                  <a:pt x="49781" y="552450"/>
                </a:lnTo>
                <a:lnTo>
                  <a:pt x="72768" y="552450"/>
                </a:lnTo>
                <a:lnTo>
                  <a:pt x="58290" y="543559"/>
                </a:lnTo>
                <a:lnTo>
                  <a:pt x="56512" y="542290"/>
                </a:lnTo>
                <a:lnTo>
                  <a:pt x="55623" y="542290"/>
                </a:lnTo>
                <a:lnTo>
                  <a:pt x="42923" y="532129"/>
                </a:lnTo>
                <a:lnTo>
                  <a:pt x="42034" y="530859"/>
                </a:lnTo>
                <a:lnTo>
                  <a:pt x="41272" y="529590"/>
                </a:lnTo>
                <a:lnTo>
                  <a:pt x="30096" y="516890"/>
                </a:lnTo>
                <a:lnTo>
                  <a:pt x="28826" y="515620"/>
                </a:lnTo>
                <a:lnTo>
                  <a:pt x="28191" y="514350"/>
                </a:lnTo>
                <a:lnTo>
                  <a:pt x="20190" y="499109"/>
                </a:lnTo>
                <a:lnTo>
                  <a:pt x="19682" y="497840"/>
                </a:lnTo>
                <a:lnTo>
                  <a:pt x="19301" y="497840"/>
                </a:lnTo>
                <a:lnTo>
                  <a:pt x="13586" y="478790"/>
                </a:lnTo>
                <a:lnTo>
                  <a:pt x="11554" y="459740"/>
                </a:lnTo>
                <a:lnTo>
                  <a:pt x="11427" y="114300"/>
                </a:lnTo>
                <a:lnTo>
                  <a:pt x="13586" y="93979"/>
                </a:lnTo>
                <a:lnTo>
                  <a:pt x="19301" y="74929"/>
                </a:lnTo>
                <a:lnTo>
                  <a:pt x="19682" y="74929"/>
                </a:lnTo>
                <a:lnTo>
                  <a:pt x="20317" y="73659"/>
                </a:lnTo>
                <a:lnTo>
                  <a:pt x="28318" y="58420"/>
                </a:lnTo>
                <a:lnTo>
                  <a:pt x="29334" y="57150"/>
                </a:lnTo>
                <a:lnTo>
                  <a:pt x="30096" y="55879"/>
                </a:lnTo>
                <a:lnTo>
                  <a:pt x="40510" y="43179"/>
                </a:lnTo>
                <a:lnTo>
                  <a:pt x="41272" y="43179"/>
                </a:lnTo>
                <a:lnTo>
                  <a:pt x="42034" y="41909"/>
                </a:lnTo>
                <a:lnTo>
                  <a:pt x="42923" y="40640"/>
                </a:lnTo>
                <a:lnTo>
                  <a:pt x="55623" y="30479"/>
                </a:lnTo>
                <a:lnTo>
                  <a:pt x="56512" y="30479"/>
                </a:lnTo>
                <a:lnTo>
                  <a:pt x="58290" y="29209"/>
                </a:lnTo>
                <a:lnTo>
                  <a:pt x="72768" y="21590"/>
                </a:lnTo>
                <a:lnTo>
                  <a:pt x="73784" y="20320"/>
                </a:lnTo>
                <a:close/>
              </a:path>
              <a:path w="2978785" h="571500">
                <a:moveTo>
                  <a:pt x="2882516" y="547370"/>
                </a:moveTo>
                <a:lnTo>
                  <a:pt x="96517" y="547370"/>
                </a:lnTo>
                <a:lnTo>
                  <a:pt x="114297" y="548640"/>
                </a:lnTo>
                <a:lnTo>
                  <a:pt x="2865117" y="548640"/>
                </a:lnTo>
                <a:lnTo>
                  <a:pt x="2882516" y="547370"/>
                </a:lnTo>
                <a:close/>
              </a:path>
              <a:path w="2978785" h="571500">
                <a:moveTo>
                  <a:pt x="2899661" y="542290"/>
                </a:moveTo>
                <a:lnTo>
                  <a:pt x="78610" y="542290"/>
                </a:lnTo>
                <a:lnTo>
                  <a:pt x="95755" y="547370"/>
                </a:lnTo>
                <a:lnTo>
                  <a:pt x="2883278" y="547370"/>
                </a:lnTo>
                <a:lnTo>
                  <a:pt x="2899661" y="542290"/>
                </a:lnTo>
                <a:close/>
              </a:path>
              <a:path w="2978785" h="571500">
                <a:moveTo>
                  <a:pt x="2915155" y="533400"/>
                </a:moveTo>
                <a:lnTo>
                  <a:pt x="63243" y="533400"/>
                </a:lnTo>
                <a:lnTo>
                  <a:pt x="78229" y="542290"/>
                </a:lnTo>
                <a:lnTo>
                  <a:pt x="2900677" y="542290"/>
                </a:lnTo>
                <a:lnTo>
                  <a:pt x="2915155" y="533400"/>
                </a:lnTo>
                <a:close/>
              </a:path>
              <a:path w="2978785" h="571500">
                <a:moveTo>
                  <a:pt x="2916044" y="39370"/>
                </a:moveTo>
                <a:lnTo>
                  <a:pt x="62862" y="39370"/>
                </a:lnTo>
                <a:lnTo>
                  <a:pt x="50162" y="49529"/>
                </a:lnTo>
                <a:lnTo>
                  <a:pt x="49400" y="50800"/>
                </a:lnTo>
                <a:lnTo>
                  <a:pt x="38859" y="63500"/>
                </a:lnTo>
                <a:lnTo>
                  <a:pt x="38605" y="63500"/>
                </a:lnTo>
                <a:lnTo>
                  <a:pt x="30350" y="78740"/>
                </a:lnTo>
                <a:lnTo>
                  <a:pt x="30096" y="78740"/>
                </a:lnTo>
                <a:lnTo>
                  <a:pt x="24762" y="96520"/>
                </a:lnTo>
                <a:lnTo>
                  <a:pt x="22993" y="113029"/>
                </a:lnTo>
                <a:lnTo>
                  <a:pt x="22982" y="454659"/>
                </a:lnTo>
                <a:lnTo>
                  <a:pt x="23102" y="459740"/>
                </a:lnTo>
                <a:lnTo>
                  <a:pt x="24635" y="476250"/>
                </a:lnTo>
                <a:lnTo>
                  <a:pt x="30223" y="494029"/>
                </a:lnTo>
                <a:lnTo>
                  <a:pt x="38224" y="508000"/>
                </a:lnTo>
                <a:lnTo>
                  <a:pt x="38478" y="509270"/>
                </a:lnTo>
                <a:lnTo>
                  <a:pt x="38859" y="509270"/>
                </a:lnTo>
                <a:lnTo>
                  <a:pt x="49400" y="521970"/>
                </a:lnTo>
                <a:lnTo>
                  <a:pt x="50162" y="523240"/>
                </a:lnTo>
                <a:lnTo>
                  <a:pt x="62862" y="533400"/>
                </a:lnTo>
                <a:lnTo>
                  <a:pt x="2916044" y="533400"/>
                </a:lnTo>
                <a:lnTo>
                  <a:pt x="2928871" y="523240"/>
                </a:lnTo>
                <a:lnTo>
                  <a:pt x="2929633" y="521970"/>
                </a:lnTo>
                <a:lnTo>
                  <a:pt x="2934840" y="515620"/>
                </a:lnTo>
                <a:lnTo>
                  <a:pt x="2861815" y="515620"/>
                </a:lnTo>
                <a:lnTo>
                  <a:pt x="114297" y="514350"/>
                </a:lnTo>
                <a:lnTo>
                  <a:pt x="74038" y="497840"/>
                </a:lnTo>
                <a:lnTo>
                  <a:pt x="57020" y="454659"/>
                </a:lnTo>
                <a:lnTo>
                  <a:pt x="57147" y="114300"/>
                </a:lnTo>
                <a:lnTo>
                  <a:pt x="74038" y="74929"/>
                </a:lnTo>
                <a:lnTo>
                  <a:pt x="117218" y="57150"/>
                </a:lnTo>
                <a:lnTo>
                  <a:pt x="2934840" y="57150"/>
                </a:lnTo>
                <a:lnTo>
                  <a:pt x="2929633" y="50800"/>
                </a:lnTo>
                <a:lnTo>
                  <a:pt x="2928871" y="49529"/>
                </a:lnTo>
                <a:lnTo>
                  <a:pt x="2916044" y="39370"/>
                </a:lnTo>
                <a:close/>
              </a:path>
              <a:path w="2978785" h="571500">
                <a:moveTo>
                  <a:pt x="2934840" y="57150"/>
                </a:moveTo>
                <a:lnTo>
                  <a:pt x="2864609" y="57150"/>
                </a:lnTo>
                <a:lnTo>
                  <a:pt x="2876293" y="59690"/>
                </a:lnTo>
                <a:lnTo>
                  <a:pt x="2886707" y="62229"/>
                </a:lnTo>
                <a:lnTo>
                  <a:pt x="2917187" y="92709"/>
                </a:lnTo>
                <a:lnTo>
                  <a:pt x="2921886" y="118109"/>
                </a:lnTo>
                <a:lnTo>
                  <a:pt x="2921759" y="457200"/>
                </a:lnTo>
                <a:lnTo>
                  <a:pt x="2904995" y="497840"/>
                </a:lnTo>
                <a:lnTo>
                  <a:pt x="2861815" y="515620"/>
                </a:lnTo>
                <a:lnTo>
                  <a:pt x="2934840" y="515620"/>
                </a:lnTo>
                <a:lnTo>
                  <a:pt x="2940047" y="509270"/>
                </a:lnTo>
                <a:lnTo>
                  <a:pt x="2940555" y="509270"/>
                </a:lnTo>
                <a:lnTo>
                  <a:pt x="2940682" y="508000"/>
                </a:lnTo>
                <a:lnTo>
                  <a:pt x="2948683" y="494029"/>
                </a:lnTo>
                <a:lnTo>
                  <a:pt x="2949064" y="492759"/>
                </a:lnTo>
                <a:lnTo>
                  <a:pt x="2954017" y="476250"/>
                </a:lnTo>
                <a:lnTo>
                  <a:pt x="2954271" y="476250"/>
                </a:lnTo>
                <a:lnTo>
                  <a:pt x="2955930" y="458470"/>
                </a:lnTo>
                <a:lnTo>
                  <a:pt x="2956049" y="114300"/>
                </a:lnTo>
                <a:lnTo>
                  <a:pt x="2954271" y="97790"/>
                </a:lnTo>
                <a:lnTo>
                  <a:pt x="2954271" y="96520"/>
                </a:lnTo>
                <a:lnTo>
                  <a:pt x="2949064" y="80009"/>
                </a:lnTo>
                <a:lnTo>
                  <a:pt x="2948810" y="78740"/>
                </a:lnTo>
                <a:lnTo>
                  <a:pt x="2940555" y="63500"/>
                </a:lnTo>
                <a:lnTo>
                  <a:pt x="2940047" y="63500"/>
                </a:lnTo>
                <a:lnTo>
                  <a:pt x="2934840" y="57150"/>
                </a:lnTo>
                <a:close/>
              </a:path>
              <a:path w="2978785" h="571500">
                <a:moveTo>
                  <a:pt x="2900677" y="30479"/>
                </a:moveTo>
                <a:lnTo>
                  <a:pt x="78229" y="30479"/>
                </a:lnTo>
                <a:lnTo>
                  <a:pt x="63751" y="39370"/>
                </a:lnTo>
                <a:lnTo>
                  <a:pt x="2915155" y="39370"/>
                </a:lnTo>
                <a:lnTo>
                  <a:pt x="2900677" y="30479"/>
                </a:lnTo>
                <a:close/>
              </a:path>
              <a:path w="2978785" h="571500">
                <a:moveTo>
                  <a:pt x="2883278" y="25400"/>
                </a:moveTo>
                <a:lnTo>
                  <a:pt x="95755" y="25400"/>
                </a:lnTo>
                <a:lnTo>
                  <a:pt x="79372" y="30479"/>
                </a:lnTo>
                <a:lnTo>
                  <a:pt x="2900423" y="30479"/>
                </a:lnTo>
                <a:lnTo>
                  <a:pt x="2883278" y="25400"/>
                </a:lnTo>
                <a:close/>
              </a:path>
              <a:path w="2978785" h="571500">
                <a:moveTo>
                  <a:pt x="2864609" y="24129"/>
                </a:moveTo>
                <a:lnTo>
                  <a:pt x="113789" y="24129"/>
                </a:lnTo>
                <a:lnTo>
                  <a:pt x="96517" y="25400"/>
                </a:lnTo>
                <a:lnTo>
                  <a:pt x="2882516" y="25400"/>
                </a:lnTo>
                <a:lnTo>
                  <a:pt x="2864609" y="24129"/>
                </a:lnTo>
                <a:close/>
              </a:path>
              <a:path w="2978785" h="571500">
                <a:moveTo>
                  <a:pt x="2908297" y="8890"/>
                </a:moveTo>
                <a:lnTo>
                  <a:pt x="70736" y="8890"/>
                </a:lnTo>
                <a:lnTo>
                  <a:pt x="67180" y="11429"/>
                </a:lnTo>
                <a:lnTo>
                  <a:pt x="52702" y="19050"/>
                </a:lnTo>
                <a:lnTo>
                  <a:pt x="51178" y="20320"/>
                </a:lnTo>
                <a:lnTo>
                  <a:pt x="74800" y="20320"/>
                </a:lnTo>
                <a:lnTo>
                  <a:pt x="75943" y="19050"/>
                </a:lnTo>
                <a:lnTo>
                  <a:pt x="91945" y="15240"/>
                </a:lnTo>
                <a:lnTo>
                  <a:pt x="93088" y="13970"/>
                </a:lnTo>
                <a:lnTo>
                  <a:pt x="112646" y="12700"/>
                </a:lnTo>
                <a:lnTo>
                  <a:pt x="2914139" y="12700"/>
                </a:lnTo>
                <a:lnTo>
                  <a:pt x="2911726" y="11429"/>
                </a:lnTo>
                <a:lnTo>
                  <a:pt x="2910075" y="10159"/>
                </a:lnTo>
                <a:lnTo>
                  <a:pt x="2908297" y="8890"/>
                </a:lnTo>
                <a:close/>
              </a:path>
              <a:path w="2978785" h="571500">
                <a:moveTo>
                  <a:pt x="2888612" y="2540"/>
                </a:moveTo>
                <a:lnTo>
                  <a:pt x="90421" y="2540"/>
                </a:lnTo>
                <a:lnTo>
                  <a:pt x="88516" y="3809"/>
                </a:lnTo>
                <a:lnTo>
                  <a:pt x="72514" y="8890"/>
                </a:lnTo>
                <a:lnTo>
                  <a:pt x="2906392" y="8890"/>
                </a:lnTo>
                <a:lnTo>
                  <a:pt x="2890390" y="3809"/>
                </a:lnTo>
                <a:lnTo>
                  <a:pt x="2888612" y="2540"/>
                </a:lnTo>
                <a:close/>
              </a:path>
              <a:path w="2978785" h="571500">
                <a:moveTo>
                  <a:pt x="2864609" y="0"/>
                </a:moveTo>
                <a:lnTo>
                  <a:pt x="111503" y="1270"/>
                </a:lnTo>
                <a:lnTo>
                  <a:pt x="94231" y="2540"/>
                </a:lnTo>
                <a:lnTo>
                  <a:pt x="2884802" y="2540"/>
                </a:lnTo>
                <a:lnTo>
                  <a:pt x="28646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2976117" y="1438986"/>
            <a:ext cx="1375410" cy="332740"/>
          </a:xfrm>
          <a:custGeom>
            <a:avLst/>
            <a:gdLst/>
            <a:ahLst/>
            <a:cxnLst/>
            <a:rect l="l" t="t" r="r" b="b"/>
            <a:pathLst>
              <a:path w="1375410" h="332739">
                <a:moveTo>
                  <a:pt x="0" y="332536"/>
                </a:moveTo>
                <a:lnTo>
                  <a:pt x="1374902" y="332536"/>
                </a:lnTo>
                <a:lnTo>
                  <a:pt x="1374902" y="0"/>
                </a:lnTo>
                <a:lnTo>
                  <a:pt x="0" y="0"/>
                </a:lnTo>
                <a:lnTo>
                  <a:pt x="0" y="33253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 txBox="1"/>
          <p:nvPr/>
        </p:nvSpPr>
        <p:spPr>
          <a:xfrm>
            <a:off x="2963417" y="1359535"/>
            <a:ext cx="1402080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1" i="1" spc="-245" dirty="0">
                <a:solidFill>
                  <a:srgbClr val="FFFFFF"/>
                </a:solidFill>
                <a:latin typeface="Times New Roman"/>
                <a:cs typeface="Times New Roman"/>
              </a:rPr>
              <a:t>Homework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33" name="object 23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9"/>
              </a:lnSpc>
            </a:pPr>
            <a:r>
              <a:rPr spc="-5" dirty="0"/>
              <a:t>26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2290" y="195960"/>
            <a:ext cx="6959168" cy="102532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88644" y="424637"/>
            <a:ext cx="2390140" cy="7023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6000"/>
              </a:lnSpc>
              <a:spcBef>
                <a:spcPts val="95"/>
              </a:spcBef>
            </a:pPr>
            <a:r>
              <a:rPr sz="1000" b="1" spc="-5" dirty="0">
                <a:latin typeface="Segoe Print"/>
                <a:cs typeface="Segoe Print"/>
              </a:rPr>
              <a:t>University </a:t>
            </a:r>
            <a:r>
              <a:rPr sz="1000" b="1" spc="-10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Diyala </a:t>
            </a:r>
            <a:r>
              <a:rPr sz="1000" b="1" dirty="0">
                <a:latin typeface="Segoe Print"/>
                <a:cs typeface="Segoe Print"/>
              </a:rPr>
              <a:t>/ </a:t>
            </a:r>
            <a:r>
              <a:rPr sz="1000" b="1" spc="-5" dirty="0">
                <a:latin typeface="Segoe Print"/>
                <a:cs typeface="Segoe Print"/>
              </a:rPr>
              <a:t>College </a:t>
            </a:r>
            <a:r>
              <a:rPr sz="1000" b="1" spc="5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Eng.  Civil Engineering</a:t>
            </a:r>
            <a:r>
              <a:rPr sz="1000" b="1" spc="10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Department.</a:t>
            </a:r>
            <a:endParaRPr sz="10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000" b="1" dirty="0">
                <a:latin typeface="Segoe Print"/>
                <a:cs typeface="Segoe Print"/>
              </a:rPr>
              <a:t>Class: 1</a:t>
            </a:r>
            <a:r>
              <a:rPr sz="975" b="1" baseline="25641" dirty="0">
                <a:latin typeface="Segoe Print"/>
                <a:cs typeface="Segoe Print"/>
              </a:rPr>
              <a:t>st </a:t>
            </a:r>
            <a:r>
              <a:rPr sz="1000" b="1" dirty="0">
                <a:latin typeface="Segoe Print"/>
                <a:cs typeface="Segoe Print"/>
              </a:rPr>
              <a:t>year / </a:t>
            </a:r>
            <a:r>
              <a:rPr sz="1000" b="1" spc="-5" dirty="0">
                <a:latin typeface="Segoe Print"/>
                <a:cs typeface="Segoe Print"/>
              </a:rPr>
              <a:t>Mathematics</a:t>
            </a:r>
            <a:r>
              <a:rPr sz="1000" b="1" spc="-200" dirty="0">
                <a:latin typeface="Segoe Print"/>
                <a:cs typeface="Segoe Print"/>
              </a:rPr>
              <a:t> </a:t>
            </a:r>
            <a:r>
              <a:rPr sz="1000" b="1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358129" y="434593"/>
            <a:ext cx="1458595" cy="734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859332" y="1468881"/>
            <a:ext cx="8166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558165" algn="l"/>
              </a:tabLst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25)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2100" spc="-7" baseline="1984" dirty="0">
                <a:latin typeface="Cambria Math"/>
                <a:cs typeface="Cambria Math"/>
              </a:rPr>
              <a:t>lim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338199" y="1621662"/>
            <a:ext cx="40449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40" dirty="0">
                <a:latin typeface="Cambria Math"/>
                <a:cs typeface="Cambria Math"/>
              </a:rPr>
              <a:t>𝑠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15" dirty="0">
                <a:latin typeface="Cambria Math"/>
                <a:cs typeface="Cambria Math"/>
              </a:rPr>
              <a:t>1</a:t>
            </a:r>
            <a:r>
              <a:rPr sz="1000" spc="5" dirty="0">
                <a:latin typeface="Cambria Math"/>
                <a:cs typeface="Cambria Math"/>
              </a:rPr>
              <a:t>/</a:t>
            </a: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786254" y="1281353"/>
            <a:ext cx="422275" cy="538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9380" marR="5080" indent="-106680">
              <a:lnSpc>
                <a:spcPct val="120200"/>
              </a:lnSpc>
              <a:spcBef>
                <a:spcPts val="100"/>
              </a:spcBef>
            </a:pPr>
            <a:r>
              <a:rPr sz="1400" spc="-5" dirty="0">
                <a:latin typeface="Cambria Math"/>
                <a:cs typeface="Cambria Math"/>
              </a:rPr>
              <a:t>𝑠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4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4  </a:t>
            </a:r>
            <a:r>
              <a:rPr sz="1400" spc="-10" dirty="0">
                <a:latin typeface="Cambria Math"/>
                <a:cs typeface="Cambria Math"/>
              </a:rPr>
              <a:t>2𝑠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1798954" y="1600453"/>
            <a:ext cx="396875" cy="0"/>
          </a:xfrm>
          <a:custGeom>
            <a:avLst/>
            <a:gdLst/>
            <a:ahLst/>
            <a:cxnLst/>
            <a:rect l="l" t="t" r="r" b="b"/>
            <a:pathLst>
              <a:path w="396875">
                <a:moveTo>
                  <a:pt x="0" y="0"/>
                </a:moveTo>
                <a:lnTo>
                  <a:pt x="39654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3313938" y="1305737"/>
            <a:ext cx="123825" cy="538480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40"/>
              </a:spcBef>
            </a:pPr>
            <a:r>
              <a:rPr sz="1400" spc="-5" dirty="0">
                <a:latin typeface="Cambria Math"/>
                <a:cs typeface="Cambria Math"/>
              </a:rPr>
              <a:t>9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3326638" y="1624837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3896359" y="1468881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26)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338320" y="1499361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332223" y="1658238"/>
            <a:ext cx="2825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→3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698238" y="1362201"/>
            <a:ext cx="1208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30555" dirty="0">
                <a:latin typeface="Cambria Math"/>
                <a:cs typeface="Cambria Math"/>
              </a:rPr>
              <a:t>3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30" dirty="0">
                <a:latin typeface="Cambria Math"/>
                <a:cs typeface="Cambria Math"/>
              </a:rPr>
              <a:t>9𝑥</a:t>
            </a:r>
            <a:r>
              <a:rPr sz="1500" spc="44" baseline="3055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4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20𝑥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945126" y="1612518"/>
            <a:ext cx="965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841494" y="1618614"/>
            <a:ext cx="928369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34950" algn="l"/>
              </a:tabLst>
            </a:pPr>
            <a:r>
              <a:rPr sz="1400" spc="-5" dirty="0">
                <a:latin typeface="Cambria Math"/>
                <a:cs typeface="Cambria Math"/>
              </a:rPr>
              <a:t>𝑥	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12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4710938" y="1637029"/>
            <a:ext cx="1189355" cy="0"/>
          </a:xfrm>
          <a:custGeom>
            <a:avLst/>
            <a:gdLst/>
            <a:ahLst/>
            <a:cxnLst/>
            <a:rect l="l" t="t" r="r" b="b"/>
            <a:pathLst>
              <a:path w="1189354">
                <a:moveTo>
                  <a:pt x="0" y="0"/>
                </a:moveTo>
                <a:lnTo>
                  <a:pt x="118902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6433184" y="1471930"/>
            <a:ext cx="17589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∞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801928" y="1332305"/>
            <a:ext cx="0" cy="534035"/>
          </a:xfrm>
          <a:custGeom>
            <a:avLst/>
            <a:gdLst/>
            <a:ahLst/>
            <a:cxnLst/>
            <a:rect l="l" t="t" r="r" b="b"/>
            <a:pathLst>
              <a:path h="534035">
                <a:moveTo>
                  <a:pt x="0" y="0"/>
                </a:moveTo>
                <a:lnTo>
                  <a:pt x="0" y="533704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859332" y="2002662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27)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298575" y="2033143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292478" y="2191638"/>
            <a:ext cx="28575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1620" dirty="0">
                <a:latin typeface="Cambria Math"/>
                <a:cs typeface="Cambria Math"/>
              </a:rPr>
              <a:t>𝑕</a:t>
            </a:r>
            <a:r>
              <a:rPr sz="1000" dirty="0">
                <a:latin typeface="Cambria Math"/>
                <a:cs typeface="Cambria Math"/>
              </a:rPr>
              <a:t>→0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624711" y="1852090"/>
            <a:ext cx="1054100" cy="53784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34"/>
              </a:spcBef>
            </a:pP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475" dirty="0">
                <a:latin typeface="Cambria Math"/>
                <a:cs typeface="Cambria Math"/>
              </a:rPr>
              <a:t>𝑕</a:t>
            </a:r>
            <a:r>
              <a:rPr sz="2100" spc="712" baseline="1984" dirty="0">
                <a:latin typeface="Cambria Math"/>
                <a:cs typeface="Cambria Math"/>
              </a:rPr>
              <a:t> </a:t>
            </a:r>
            <a:r>
              <a:rPr sz="1500" baseline="3055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30" dirty="0">
                <a:latin typeface="Cambria Math"/>
                <a:cs typeface="Cambria Math"/>
              </a:rPr>
              <a:t> </a:t>
            </a: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30555" dirty="0">
                <a:latin typeface="Cambria Math"/>
                <a:cs typeface="Cambria Math"/>
              </a:rPr>
              <a:t>2</a:t>
            </a:r>
            <a:endParaRPr sz="1500" baseline="30555">
              <a:latin typeface="Cambria Math"/>
              <a:cs typeface="Cambria Math"/>
            </a:endParaRPr>
          </a:p>
          <a:p>
            <a:pPr marL="8890" algn="ctr">
              <a:lnSpc>
                <a:spcPct val="100000"/>
              </a:lnSpc>
              <a:spcBef>
                <a:spcPts val="335"/>
              </a:spcBef>
            </a:pPr>
            <a:r>
              <a:rPr sz="1400" spc="459" dirty="0">
                <a:latin typeface="Cambria Math"/>
                <a:cs typeface="Cambria Math"/>
              </a:rPr>
              <a:t>𝑕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1637410" y="2170810"/>
            <a:ext cx="1040130" cy="0"/>
          </a:xfrm>
          <a:custGeom>
            <a:avLst/>
            <a:gdLst/>
            <a:ahLst/>
            <a:cxnLst/>
            <a:rect l="l" t="t" r="r" b="b"/>
            <a:pathLst>
              <a:path w="1040130">
                <a:moveTo>
                  <a:pt x="0" y="0"/>
                </a:moveTo>
                <a:lnTo>
                  <a:pt x="103967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3265170" y="2005710"/>
            <a:ext cx="21717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2𝑥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896359" y="2002662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28)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4341367" y="2033143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332223" y="2191638"/>
            <a:ext cx="28384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𝑎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5" dirty="0">
                <a:latin typeface="Cambria Math"/>
                <a:cs typeface="Cambria Math"/>
              </a:rPr>
              <a:t>𝑏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707382" y="1852090"/>
            <a:ext cx="1203325" cy="53784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34"/>
              </a:spcBef>
            </a:pPr>
            <a:r>
              <a:rPr sz="1400" spc="5" dirty="0">
                <a:latin typeface="Cambria Math"/>
                <a:cs typeface="Cambria Math"/>
              </a:rPr>
              <a:t>𝑎</a:t>
            </a:r>
            <a:r>
              <a:rPr sz="1500" spc="7" baseline="3055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-5" dirty="0">
                <a:latin typeface="Cambria Math"/>
                <a:cs typeface="Cambria Math"/>
              </a:rPr>
              <a:t>3𝑎𝑏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35" dirty="0">
                <a:latin typeface="Cambria Math"/>
                <a:cs typeface="Cambria Math"/>
              </a:rPr>
              <a:t> </a:t>
            </a:r>
            <a:r>
              <a:rPr sz="1400" spc="15" dirty="0">
                <a:latin typeface="Cambria Math"/>
                <a:cs typeface="Cambria Math"/>
              </a:rPr>
              <a:t>2𝑏</a:t>
            </a:r>
            <a:r>
              <a:rPr sz="1500" spc="22" baseline="30555" dirty="0">
                <a:latin typeface="Cambria Math"/>
                <a:cs typeface="Cambria Math"/>
              </a:rPr>
              <a:t>2</a:t>
            </a:r>
            <a:endParaRPr sz="1500" baseline="30555">
              <a:latin typeface="Cambria Math"/>
              <a:cs typeface="Cambria Math"/>
            </a:endParaRPr>
          </a:p>
          <a:p>
            <a:pPr marL="2540" algn="ctr">
              <a:lnSpc>
                <a:spcPct val="100000"/>
              </a:lnSpc>
              <a:spcBef>
                <a:spcPts val="335"/>
              </a:spcBef>
            </a:pPr>
            <a:r>
              <a:rPr sz="1400" spc="-5" dirty="0">
                <a:latin typeface="Cambria Math"/>
                <a:cs typeface="Cambria Math"/>
              </a:rPr>
              <a:t>𝑎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5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𝑏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4720082" y="2170810"/>
            <a:ext cx="1186180" cy="0"/>
          </a:xfrm>
          <a:custGeom>
            <a:avLst/>
            <a:gdLst/>
            <a:ahLst/>
            <a:cxnLst/>
            <a:rect l="l" t="t" r="r" b="b"/>
            <a:pathLst>
              <a:path w="1186179">
                <a:moveTo>
                  <a:pt x="0" y="0"/>
                </a:moveTo>
                <a:lnTo>
                  <a:pt x="118597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6341745" y="2005710"/>
            <a:ext cx="3524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5" dirty="0">
                <a:latin typeface="Cambria Math"/>
                <a:cs typeface="Cambria Math"/>
              </a:rPr>
              <a:t>−</a:t>
            </a:r>
            <a:r>
              <a:rPr sz="1400" spc="-10" dirty="0">
                <a:latin typeface="Cambria Math"/>
                <a:cs typeface="Cambria Math"/>
              </a:rPr>
              <a:t>2𝑏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801928" y="1866010"/>
            <a:ext cx="0" cy="533400"/>
          </a:xfrm>
          <a:custGeom>
            <a:avLst/>
            <a:gdLst/>
            <a:ahLst/>
            <a:cxnLst/>
            <a:rect l="l" t="t" r="r" b="b"/>
            <a:pathLst>
              <a:path h="533400">
                <a:moveTo>
                  <a:pt x="0" y="0"/>
                </a:moveTo>
                <a:lnTo>
                  <a:pt x="0" y="533400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 txBox="1"/>
          <p:nvPr/>
        </p:nvSpPr>
        <p:spPr>
          <a:xfrm>
            <a:off x="859332" y="2581782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29)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298575" y="2600070"/>
            <a:ext cx="60769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57200" algn="l"/>
              </a:tabLst>
            </a:pPr>
            <a:r>
              <a:rPr sz="1400" spc="-5" dirty="0">
                <a:latin typeface="Cambria Math"/>
                <a:cs typeface="Cambria Math"/>
              </a:rPr>
              <a:t>lim	</a:t>
            </a:r>
            <a:r>
              <a:rPr sz="1400" u="sng" spc="-1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400" u="sng" spc="15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1765426" y="2509138"/>
            <a:ext cx="100965" cy="0"/>
          </a:xfrm>
          <a:custGeom>
            <a:avLst/>
            <a:gdLst/>
            <a:ahLst/>
            <a:cxnLst/>
            <a:rect l="l" t="t" r="r" b="b"/>
            <a:pathLst>
              <a:path w="100964">
                <a:moveTo>
                  <a:pt x="0" y="0"/>
                </a:moveTo>
                <a:lnTo>
                  <a:pt x="10058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 txBox="1"/>
          <p:nvPr/>
        </p:nvSpPr>
        <p:spPr>
          <a:xfrm>
            <a:off x="1630807" y="2475102"/>
            <a:ext cx="55689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200" spc="-600" baseline="55555" dirty="0">
                <a:latin typeface="Cambria Math"/>
                <a:cs typeface="Cambria Math"/>
              </a:rPr>
              <a:t>3</a:t>
            </a:r>
            <a:r>
              <a:rPr sz="800" spc="680" dirty="0">
                <a:latin typeface="Cambria Math"/>
                <a:cs typeface="Cambria Math"/>
              </a:rPr>
              <a:t> </a:t>
            </a:r>
            <a:r>
              <a:rPr sz="2100" spc="-7" baseline="3968" dirty="0">
                <a:latin typeface="Cambria Math"/>
                <a:cs typeface="Cambria Math"/>
              </a:rPr>
              <a:t>𝑥 </a:t>
            </a:r>
            <a:r>
              <a:rPr sz="2100" spc="-15" baseline="3968" dirty="0">
                <a:latin typeface="Cambria Math"/>
                <a:cs typeface="Cambria Math"/>
              </a:rPr>
              <a:t>−</a:t>
            </a:r>
            <a:r>
              <a:rPr sz="2100" spc="22" baseline="3968" dirty="0">
                <a:latin typeface="Cambria Math"/>
                <a:cs typeface="Cambria Math"/>
              </a:rPr>
              <a:t> </a:t>
            </a:r>
            <a:r>
              <a:rPr sz="2100" spc="-7" baseline="3968" dirty="0">
                <a:latin typeface="Cambria Math"/>
                <a:cs typeface="Cambria Math"/>
              </a:rPr>
              <a:t>1</a:t>
            </a:r>
            <a:endParaRPr sz="2100" baseline="3968">
              <a:latin typeface="Cambria Math"/>
              <a:cs typeface="Cambria Math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1292478" y="2749676"/>
            <a:ext cx="88900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00" spc="44" baseline="16666" dirty="0">
                <a:latin typeface="Cambria Math"/>
                <a:cs typeface="Cambria Math"/>
              </a:rPr>
              <a:t>𝑥→1</a:t>
            </a:r>
            <a:r>
              <a:rPr sz="1000" spc="30" dirty="0">
                <a:latin typeface="Cambria Math"/>
                <a:cs typeface="Cambria Math"/>
              </a:rPr>
              <a:t> </a:t>
            </a:r>
            <a:r>
              <a:rPr sz="2100" spc="-7" baseline="3968" dirty="0">
                <a:latin typeface="Cambria Math"/>
                <a:cs typeface="Cambria Math"/>
              </a:rPr>
              <a:t>𝑥 </a:t>
            </a:r>
            <a:r>
              <a:rPr sz="2100" spc="-15" baseline="3968" dirty="0">
                <a:latin typeface="Cambria Math"/>
                <a:cs typeface="Cambria Math"/>
              </a:rPr>
              <a:t>−</a:t>
            </a:r>
            <a:r>
              <a:rPr sz="2100" spc="15" baseline="3968" dirty="0">
                <a:latin typeface="Cambria Math"/>
                <a:cs typeface="Cambria Math"/>
              </a:rPr>
              <a:t> </a:t>
            </a:r>
            <a:r>
              <a:rPr sz="2100" spc="-7" baseline="3968" dirty="0">
                <a:latin typeface="Cambria Math"/>
                <a:cs typeface="Cambria Math"/>
              </a:rPr>
              <a:t>1</a:t>
            </a:r>
            <a:endParaRPr sz="2100" baseline="3968">
              <a:latin typeface="Cambria Math"/>
              <a:cs typeface="Cambria Math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1631314" y="2737738"/>
            <a:ext cx="542925" cy="0"/>
          </a:xfrm>
          <a:custGeom>
            <a:avLst/>
            <a:gdLst/>
            <a:ahLst/>
            <a:cxnLst/>
            <a:rect l="l" t="t" r="r" b="b"/>
            <a:pathLst>
              <a:path w="542925">
                <a:moveTo>
                  <a:pt x="0" y="0"/>
                </a:moveTo>
                <a:lnTo>
                  <a:pt x="54284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 txBox="1"/>
          <p:nvPr/>
        </p:nvSpPr>
        <p:spPr>
          <a:xfrm>
            <a:off x="3313938" y="2418765"/>
            <a:ext cx="123825" cy="538480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9"/>
              </a:spcBef>
            </a:pP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3326638" y="2737738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 txBox="1"/>
          <p:nvPr/>
        </p:nvSpPr>
        <p:spPr>
          <a:xfrm>
            <a:off x="3896359" y="2581782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30)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4799329" y="2716402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>
                <a:moveTo>
                  <a:pt x="0" y="0"/>
                </a:moveTo>
                <a:lnTo>
                  <a:pt x="19812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 txBox="1"/>
          <p:nvPr/>
        </p:nvSpPr>
        <p:spPr>
          <a:xfrm>
            <a:off x="4338320" y="2578734"/>
            <a:ext cx="84391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698500" algn="l"/>
              </a:tabLst>
            </a:pPr>
            <a:r>
              <a:rPr sz="1400" spc="-5" dirty="0">
                <a:latin typeface="Cambria Math"/>
                <a:cs typeface="Cambria Math"/>
              </a:rPr>
              <a:t>lim  </a:t>
            </a:r>
            <a:r>
              <a:rPr sz="1400" spc="-20" dirty="0">
                <a:latin typeface="Cambria Math"/>
                <a:cs typeface="Cambria Math"/>
              </a:rPr>
              <a:t> </a:t>
            </a:r>
            <a:r>
              <a:rPr sz="1400" spc="375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	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4835397" y="2441574"/>
            <a:ext cx="76708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655955" algn="l"/>
              </a:tabLst>
            </a:pPr>
            <a:r>
              <a:rPr sz="1400" spc="-5" dirty="0">
                <a:latin typeface="Cambria Math"/>
                <a:cs typeface="Cambria Math"/>
              </a:rPr>
              <a:t>1	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4332223" y="2697860"/>
            <a:ext cx="154749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66725" algn="l"/>
                <a:tab pos="878840" algn="l"/>
              </a:tabLst>
            </a:pPr>
            <a:r>
              <a:rPr sz="1500" spc="44" baseline="2777" dirty="0">
                <a:latin typeface="Cambria Math"/>
                <a:cs typeface="Cambria Math"/>
              </a:rPr>
              <a:t>𝑥→0	</a:t>
            </a:r>
            <a:r>
              <a:rPr sz="1400" spc="-10" dirty="0">
                <a:latin typeface="Cambria Math"/>
                <a:cs typeface="Cambria Math"/>
              </a:rPr>
              <a:t>3𝑥	</a:t>
            </a:r>
            <a:r>
              <a:rPr sz="1400" spc="10" dirty="0">
                <a:latin typeface="Cambria Math"/>
                <a:cs typeface="Cambria Math"/>
              </a:rPr>
              <a:t>𝑥(𝑥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4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3)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5211190" y="2716402"/>
            <a:ext cx="658495" cy="0"/>
          </a:xfrm>
          <a:custGeom>
            <a:avLst/>
            <a:gdLst/>
            <a:ahLst/>
            <a:cxnLst/>
            <a:rect l="l" t="t" r="r" b="b"/>
            <a:pathLst>
              <a:path w="658495">
                <a:moveTo>
                  <a:pt x="0" y="0"/>
                </a:moveTo>
                <a:lnTo>
                  <a:pt x="65836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 txBox="1"/>
          <p:nvPr/>
        </p:nvSpPr>
        <p:spPr>
          <a:xfrm>
            <a:off x="5856859" y="2578734"/>
            <a:ext cx="11303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375" dirty="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6500748" y="2734690"/>
            <a:ext cx="97790" cy="0"/>
          </a:xfrm>
          <a:custGeom>
            <a:avLst/>
            <a:gdLst/>
            <a:ahLst/>
            <a:cxnLst/>
            <a:rect l="l" t="t" r="r" b="b"/>
            <a:pathLst>
              <a:path w="97790">
                <a:moveTo>
                  <a:pt x="0" y="0"/>
                </a:moveTo>
                <a:lnTo>
                  <a:pt x="9753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801928" y="2399359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2096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 txBox="1"/>
          <p:nvPr/>
        </p:nvSpPr>
        <p:spPr>
          <a:xfrm>
            <a:off x="859332" y="3206876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31)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1335150" y="3222117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1716151" y="3084956"/>
            <a:ext cx="103759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35" dirty="0">
                <a:latin typeface="Cambria Math"/>
                <a:cs typeface="Cambria Math"/>
              </a:rPr>
              <a:t>𝑡</a:t>
            </a:r>
            <a:r>
              <a:rPr sz="1500" spc="52" baseline="30555" dirty="0">
                <a:latin typeface="Cambria Math"/>
                <a:cs typeface="Cambria Math"/>
              </a:rPr>
              <a:t>3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20" dirty="0">
                <a:latin typeface="Cambria Math"/>
                <a:cs typeface="Cambria Math"/>
              </a:rPr>
              <a:t>4𝑡</a:t>
            </a:r>
            <a:r>
              <a:rPr sz="1500" spc="30" baseline="3055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1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4𝑡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1292478" y="3340988"/>
            <a:ext cx="148907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00" spc="22" baseline="2777" dirty="0">
                <a:latin typeface="Cambria Math"/>
                <a:cs typeface="Cambria Math"/>
              </a:rPr>
              <a:t>𝑡→−2 </a:t>
            </a:r>
            <a:r>
              <a:rPr sz="1400" spc="-5" dirty="0">
                <a:latin typeface="Cambria Math"/>
                <a:cs typeface="Cambria Math"/>
              </a:rPr>
              <a:t>𝑡 </a:t>
            </a:r>
            <a:r>
              <a:rPr sz="1400" spc="-10" dirty="0">
                <a:latin typeface="Cambria Math"/>
                <a:cs typeface="Cambria Math"/>
              </a:rPr>
              <a:t>+ 2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𝑡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4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3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1704467" y="3359784"/>
            <a:ext cx="1064260" cy="0"/>
          </a:xfrm>
          <a:custGeom>
            <a:avLst/>
            <a:gdLst/>
            <a:ahLst/>
            <a:cxnLst/>
            <a:rect l="l" t="t" r="r" b="b"/>
            <a:pathLst>
              <a:path w="1064260">
                <a:moveTo>
                  <a:pt x="0" y="0"/>
                </a:moveTo>
                <a:lnTo>
                  <a:pt x="106405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 txBox="1"/>
          <p:nvPr/>
        </p:nvSpPr>
        <p:spPr>
          <a:xfrm>
            <a:off x="3313938" y="3209924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3896359" y="3206876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32)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4338320" y="3222117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4332223" y="3380612"/>
            <a:ext cx="2825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5094478" y="3084956"/>
            <a:ext cx="43815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4801870" y="3334892"/>
            <a:ext cx="49339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08940" algn="l"/>
              </a:tabLst>
            </a:pPr>
            <a:r>
              <a:rPr sz="1000" dirty="0">
                <a:latin typeface="Cambria Math"/>
                <a:cs typeface="Cambria Math"/>
              </a:rPr>
              <a:t>3	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4710938" y="3359784"/>
            <a:ext cx="1204595" cy="0"/>
          </a:xfrm>
          <a:custGeom>
            <a:avLst/>
            <a:gdLst/>
            <a:ahLst/>
            <a:cxnLst/>
            <a:rect l="l" t="t" r="r" b="b"/>
            <a:pathLst>
              <a:path w="1204595">
                <a:moveTo>
                  <a:pt x="0" y="0"/>
                </a:moveTo>
                <a:lnTo>
                  <a:pt x="120426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6470269" y="3362832"/>
            <a:ext cx="97790" cy="0"/>
          </a:xfrm>
          <a:custGeom>
            <a:avLst/>
            <a:gdLst/>
            <a:ahLst/>
            <a:cxnLst/>
            <a:rect l="l" t="t" r="r" b="b"/>
            <a:pathLst>
              <a:path w="97790">
                <a:moveTo>
                  <a:pt x="0" y="0"/>
                </a:moveTo>
                <a:lnTo>
                  <a:pt x="9753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801928" y="3021456"/>
            <a:ext cx="0" cy="631190"/>
          </a:xfrm>
          <a:custGeom>
            <a:avLst/>
            <a:gdLst/>
            <a:ahLst/>
            <a:cxnLst/>
            <a:rect l="l" t="t" r="r" b="b"/>
            <a:pathLst>
              <a:path h="631189">
                <a:moveTo>
                  <a:pt x="0" y="0"/>
                </a:moveTo>
                <a:lnTo>
                  <a:pt x="0" y="630935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 txBox="1"/>
          <p:nvPr/>
        </p:nvSpPr>
        <p:spPr>
          <a:xfrm>
            <a:off x="859332" y="3789425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33)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1298575" y="3816857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1292478" y="3975353"/>
            <a:ext cx="2825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1618614" y="3679316"/>
            <a:ext cx="102870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3055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+ 3𝑥 −</a:t>
            </a:r>
            <a:r>
              <a:rPr sz="1400" spc="-10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10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1822830" y="3929634"/>
            <a:ext cx="965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1631314" y="3954144"/>
            <a:ext cx="1003300" cy="0"/>
          </a:xfrm>
          <a:custGeom>
            <a:avLst/>
            <a:gdLst/>
            <a:ahLst/>
            <a:cxnLst/>
            <a:rect l="l" t="t" r="r" b="b"/>
            <a:pathLst>
              <a:path w="1003300">
                <a:moveTo>
                  <a:pt x="0" y="0"/>
                </a:moveTo>
                <a:lnTo>
                  <a:pt x="100309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 txBox="1"/>
          <p:nvPr/>
        </p:nvSpPr>
        <p:spPr>
          <a:xfrm>
            <a:off x="3313938" y="3792473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3896359" y="3789425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34)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4338320" y="3804665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4332223" y="3963161"/>
            <a:ext cx="2825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→7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5" name="object 105"/>
          <p:cNvSpPr/>
          <p:nvPr/>
        </p:nvSpPr>
        <p:spPr>
          <a:xfrm>
            <a:off x="4710938" y="3941952"/>
            <a:ext cx="1500505" cy="0"/>
          </a:xfrm>
          <a:custGeom>
            <a:avLst/>
            <a:gdLst/>
            <a:ahLst/>
            <a:cxnLst/>
            <a:rect l="l" t="t" r="r" b="b"/>
            <a:pathLst>
              <a:path w="1500504">
                <a:moveTo>
                  <a:pt x="0" y="0"/>
                </a:moveTo>
                <a:lnTo>
                  <a:pt x="1500251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6421501" y="3941952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>
                <a:moveTo>
                  <a:pt x="0" y="0"/>
                </a:moveTo>
                <a:lnTo>
                  <a:pt x="19812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801928" y="3652468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656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 txBox="1"/>
          <p:nvPr/>
        </p:nvSpPr>
        <p:spPr>
          <a:xfrm>
            <a:off x="859332" y="4319777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35)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1301622" y="4347209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1292478" y="4505705"/>
            <a:ext cx="28321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5" dirty="0">
                <a:latin typeface="Cambria Math"/>
                <a:cs typeface="Cambria Math"/>
              </a:rPr>
              <a:t>𝑎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1618614" y="3873551"/>
            <a:ext cx="1405255" cy="83058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  <a:tabLst>
                <a:tab pos="335280" algn="l"/>
              </a:tabLst>
            </a:pPr>
            <a:r>
              <a:rPr sz="1400" spc="5" dirty="0">
                <a:latin typeface="Cambria Math"/>
                <a:cs typeface="Cambria Math"/>
              </a:rPr>
              <a:t>3𝑥	</a:t>
            </a:r>
            <a:r>
              <a:rPr sz="1400" spc="-10" dirty="0">
                <a:latin typeface="Cambria Math"/>
                <a:cs typeface="Cambria Math"/>
              </a:rPr>
              <a:t>− 5𝑥 −</a:t>
            </a:r>
            <a:r>
              <a:rPr sz="1400" spc="8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  <a:p>
            <a:pPr marL="8890" algn="ctr">
              <a:lnSpc>
                <a:spcPct val="100000"/>
              </a:lnSpc>
              <a:spcBef>
                <a:spcPts val="480"/>
              </a:spcBef>
            </a:pP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3055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10" dirty="0">
                <a:latin typeface="Cambria Math"/>
                <a:cs typeface="Cambria Math"/>
              </a:rPr>
              <a:t>𝑎</a:t>
            </a:r>
            <a:r>
              <a:rPr sz="2100" spc="15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14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𝑎</a:t>
            </a:r>
            <a:endParaRPr sz="1400">
              <a:latin typeface="Cambria Math"/>
              <a:cs typeface="Cambria Math"/>
            </a:endParaRPr>
          </a:p>
          <a:p>
            <a:pPr marL="8890" algn="ctr">
              <a:lnSpc>
                <a:spcPct val="100000"/>
              </a:lnSpc>
              <a:spcBef>
                <a:spcPts val="335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5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𝑎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2" name="object 112"/>
          <p:cNvSpPr/>
          <p:nvPr/>
        </p:nvSpPr>
        <p:spPr>
          <a:xfrm>
            <a:off x="1640458" y="4484877"/>
            <a:ext cx="1375410" cy="0"/>
          </a:xfrm>
          <a:custGeom>
            <a:avLst/>
            <a:gdLst/>
            <a:ahLst/>
            <a:cxnLst/>
            <a:rect l="l" t="t" r="r" b="b"/>
            <a:pathLst>
              <a:path w="1375410">
                <a:moveTo>
                  <a:pt x="0" y="0"/>
                </a:moveTo>
                <a:lnTo>
                  <a:pt x="137528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 txBox="1"/>
          <p:nvPr/>
        </p:nvSpPr>
        <p:spPr>
          <a:xfrm>
            <a:off x="3155442" y="4322825"/>
            <a:ext cx="44069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𝑎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2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3896359" y="4319777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36)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4338320" y="4359401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4332223" y="4517897"/>
            <a:ext cx="2825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7" name="object 117"/>
          <p:cNvSpPr/>
          <p:nvPr/>
        </p:nvSpPr>
        <p:spPr>
          <a:xfrm>
            <a:off x="4845050" y="4268469"/>
            <a:ext cx="100965" cy="0"/>
          </a:xfrm>
          <a:custGeom>
            <a:avLst/>
            <a:gdLst/>
            <a:ahLst/>
            <a:cxnLst/>
            <a:rect l="l" t="t" r="r" b="b"/>
            <a:pathLst>
              <a:path w="100964">
                <a:moveTo>
                  <a:pt x="0" y="0"/>
                </a:moveTo>
                <a:lnTo>
                  <a:pt x="1005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 txBox="1"/>
          <p:nvPr/>
        </p:nvSpPr>
        <p:spPr>
          <a:xfrm>
            <a:off x="4710429" y="4202734"/>
            <a:ext cx="552450" cy="51308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sz="1200" spc="-600" baseline="55555" dirty="0">
                <a:latin typeface="Cambria Math"/>
                <a:cs typeface="Cambria Math"/>
              </a:rPr>
              <a:t>3</a:t>
            </a:r>
            <a:r>
              <a:rPr sz="800" spc="680" dirty="0">
                <a:latin typeface="Cambria Math"/>
                <a:cs typeface="Cambria Math"/>
              </a:rPr>
              <a:t> </a:t>
            </a:r>
            <a:r>
              <a:rPr sz="2100" spc="-7" baseline="3968" dirty="0">
                <a:latin typeface="Cambria Math"/>
                <a:cs typeface="Cambria Math"/>
              </a:rPr>
              <a:t>𝑥 </a:t>
            </a:r>
            <a:r>
              <a:rPr sz="2100" spc="-15" baseline="3968" dirty="0">
                <a:latin typeface="Cambria Math"/>
                <a:cs typeface="Cambria Math"/>
              </a:rPr>
              <a:t>−</a:t>
            </a:r>
            <a:r>
              <a:rPr sz="2100" spc="22" baseline="3968" dirty="0">
                <a:latin typeface="Cambria Math"/>
                <a:cs typeface="Cambria Math"/>
              </a:rPr>
              <a:t> </a:t>
            </a:r>
            <a:r>
              <a:rPr sz="2100" spc="-7" baseline="3968" dirty="0">
                <a:latin typeface="Cambria Math"/>
                <a:cs typeface="Cambria Math"/>
              </a:rPr>
              <a:t>𝑥</a:t>
            </a:r>
            <a:endParaRPr sz="2100" baseline="3968">
              <a:latin typeface="Cambria Math"/>
              <a:cs typeface="Cambria Math"/>
            </a:endParaRPr>
          </a:p>
          <a:p>
            <a:pPr marL="67310">
              <a:lnSpc>
                <a:spcPct val="100000"/>
              </a:lnSpc>
              <a:spcBef>
                <a:spcPts val="240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1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4710938" y="4497069"/>
            <a:ext cx="546100" cy="0"/>
          </a:xfrm>
          <a:custGeom>
            <a:avLst/>
            <a:gdLst/>
            <a:ahLst/>
            <a:cxnLst/>
            <a:rect l="l" t="t" r="r" b="b"/>
            <a:pathLst>
              <a:path w="546100">
                <a:moveTo>
                  <a:pt x="0" y="0"/>
                </a:moveTo>
                <a:lnTo>
                  <a:pt x="54589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6403213" y="4475733"/>
            <a:ext cx="231775" cy="0"/>
          </a:xfrm>
          <a:custGeom>
            <a:avLst/>
            <a:gdLst/>
            <a:ahLst/>
            <a:cxnLst/>
            <a:rect l="l" t="t" r="r" b="b"/>
            <a:pathLst>
              <a:path w="231775">
                <a:moveTo>
                  <a:pt x="0" y="0"/>
                </a:moveTo>
                <a:lnTo>
                  <a:pt x="23164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801928" y="4183125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351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 txBox="1"/>
          <p:nvPr/>
        </p:nvSpPr>
        <p:spPr>
          <a:xfrm>
            <a:off x="859332" y="4850129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37)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1298575" y="4880609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1618614" y="4743449"/>
            <a:ext cx="122682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30" dirty="0">
                <a:latin typeface="Cambria Math"/>
                <a:cs typeface="Cambria Math"/>
              </a:rPr>
              <a:t>3𝑥</a:t>
            </a:r>
            <a:r>
              <a:rPr sz="1500" spc="44" baseline="3055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− 17𝑥 +</a:t>
            </a:r>
            <a:r>
              <a:rPr sz="1400" spc="-10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20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1822830" y="4993639"/>
            <a:ext cx="965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1292478" y="4999735"/>
            <a:ext cx="15532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661670" algn="l"/>
              </a:tabLst>
            </a:pPr>
            <a:r>
              <a:rPr sz="1500" spc="44" baseline="2777" dirty="0">
                <a:latin typeface="Cambria Math"/>
                <a:cs typeface="Cambria Math"/>
              </a:rPr>
              <a:t>𝑥→4 </a:t>
            </a:r>
            <a:r>
              <a:rPr sz="1500" spc="112" baseline="2777" dirty="0">
                <a:latin typeface="Cambria Math"/>
                <a:cs typeface="Cambria Math"/>
              </a:rPr>
              <a:t> </a:t>
            </a:r>
            <a:r>
              <a:rPr sz="1400" spc="5" dirty="0">
                <a:latin typeface="Cambria Math"/>
                <a:cs typeface="Cambria Math"/>
              </a:rPr>
              <a:t>4𝑥	</a:t>
            </a:r>
            <a:r>
              <a:rPr sz="1400" spc="-10" dirty="0">
                <a:latin typeface="Cambria Math"/>
                <a:cs typeface="Cambria Math"/>
              </a:rPr>
              <a:t>− 25𝑥 +</a:t>
            </a:r>
            <a:r>
              <a:rPr sz="1400" spc="3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36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1631314" y="5018277"/>
            <a:ext cx="1202055" cy="0"/>
          </a:xfrm>
          <a:custGeom>
            <a:avLst/>
            <a:gdLst/>
            <a:ahLst/>
            <a:cxnLst/>
            <a:rect l="l" t="t" r="r" b="b"/>
            <a:pathLst>
              <a:path w="1202055">
                <a:moveTo>
                  <a:pt x="0" y="0"/>
                </a:moveTo>
                <a:lnTo>
                  <a:pt x="1201521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 txBox="1"/>
          <p:nvPr/>
        </p:nvSpPr>
        <p:spPr>
          <a:xfrm>
            <a:off x="3313938" y="4853177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3896359" y="4850129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38)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4313935" y="4883657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4316984" y="5042408"/>
            <a:ext cx="2616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0" dirty="0">
                <a:latin typeface="Cambria Math"/>
                <a:cs typeface="Cambria Math"/>
              </a:rPr>
              <a:t>𝑡</a:t>
            </a:r>
            <a:r>
              <a:rPr sz="1000" dirty="0">
                <a:latin typeface="Cambria Math"/>
                <a:cs typeface="Cambria Math"/>
              </a:rPr>
              <a:t>→2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4732273" y="4768341"/>
            <a:ext cx="1146810" cy="0"/>
          </a:xfrm>
          <a:custGeom>
            <a:avLst/>
            <a:gdLst/>
            <a:ahLst/>
            <a:cxnLst/>
            <a:rect l="l" t="t" r="r" b="b"/>
            <a:pathLst>
              <a:path w="1146810">
                <a:moveTo>
                  <a:pt x="0" y="0"/>
                </a:moveTo>
                <a:lnTo>
                  <a:pt x="114635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 txBox="1"/>
          <p:nvPr/>
        </p:nvSpPr>
        <p:spPr>
          <a:xfrm>
            <a:off x="4588509" y="4702352"/>
            <a:ext cx="1294765" cy="538480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39"/>
              </a:spcBef>
            </a:pPr>
            <a:r>
              <a:rPr sz="1400" spc="745" dirty="0">
                <a:latin typeface="Cambria Math"/>
                <a:cs typeface="Cambria Math"/>
              </a:rPr>
              <a:t> </a:t>
            </a: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𝑡 </a:t>
            </a:r>
            <a:r>
              <a:rPr sz="1400" spc="-10" dirty="0">
                <a:latin typeface="Cambria Math"/>
                <a:cs typeface="Cambria Math"/>
              </a:rPr>
              <a:t>+ 4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𝑡 </a:t>
            </a:r>
            <a:r>
              <a:rPr sz="1400" spc="-10" dirty="0">
                <a:latin typeface="Cambria Math"/>
                <a:cs typeface="Cambria Math"/>
              </a:rPr>
              <a:t>− 2</a:t>
            </a:r>
            <a:r>
              <a:rPr sz="2100" spc="427" baseline="1984" dirty="0">
                <a:latin typeface="Cambria Math"/>
                <a:cs typeface="Cambria Math"/>
              </a:rPr>
              <a:t> </a:t>
            </a:r>
            <a:r>
              <a:rPr sz="1500" baseline="25000" dirty="0">
                <a:latin typeface="Cambria Math"/>
                <a:cs typeface="Cambria Math"/>
              </a:rPr>
              <a:t>4</a:t>
            </a:r>
            <a:endParaRPr sz="1500" baseline="25000">
              <a:latin typeface="Cambria Math"/>
              <a:cs typeface="Cambria Math"/>
            </a:endParaRPr>
          </a:p>
          <a:p>
            <a:pPr marR="62865" algn="ctr">
              <a:lnSpc>
                <a:spcPct val="100000"/>
              </a:lnSpc>
              <a:spcBef>
                <a:spcPts val="335"/>
              </a:spcBef>
            </a:pP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3𝑡 −</a:t>
            </a:r>
            <a:r>
              <a:rPr sz="1400" spc="6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6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4601209" y="5021325"/>
            <a:ext cx="1277620" cy="0"/>
          </a:xfrm>
          <a:custGeom>
            <a:avLst/>
            <a:gdLst/>
            <a:ahLst/>
            <a:cxnLst/>
            <a:rect l="l" t="t" r="r" b="b"/>
            <a:pathLst>
              <a:path w="1277620">
                <a:moveTo>
                  <a:pt x="0" y="0"/>
                </a:moveTo>
                <a:lnTo>
                  <a:pt x="127736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6528181" y="4795773"/>
            <a:ext cx="97790" cy="0"/>
          </a:xfrm>
          <a:custGeom>
            <a:avLst/>
            <a:gdLst/>
            <a:ahLst/>
            <a:cxnLst/>
            <a:rect l="l" t="t" r="r" b="b"/>
            <a:pathLst>
              <a:path w="97790">
                <a:moveTo>
                  <a:pt x="0" y="0"/>
                </a:moveTo>
                <a:lnTo>
                  <a:pt x="9753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6412357" y="5030469"/>
            <a:ext cx="216535" cy="0"/>
          </a:xfrm>
          <a:custGeom>
            <a:avLst/>
            <a:gdLst/>
            <a:ahLst/>
            <a:cxnLst/>
            <a:rect l="l" t="t" r="r" b="b"/>
            <a:pathLst>
              <a:path w="216534">
                <a:moveTo>
                  <a:pt x="0" y="0"/>
                </a:moveTo>
                <a:lnTo>
                  <a:pt x="21640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801928" y="4713427"/>
            <a:ext cx="0" cy="530860"/>
          </a:xfrm>
          <a:custGeom>
            <a:avLst/>
            <a:gdLst/>
            <a:ahLst/>
            <a:cxnLst/>
            <a:rect l="l" t="t" r="r" b="b"/>
            <a:pathLst>
              <a:path h="530860">
                <a:moveTo>
                  <a:pt x="0" y="0"/>
                </a:moveTo>
                <a:lnTo>
                  <a:pt x="0" y="530656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 txBox="1"/>
          <p:nvPr/>
        </p:nvSpPr>
        <p:spPr>
          <a:xfrm>
            <a:off x="859332" y="5383783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39)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1298575" y="5411215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1292478" y="5569711"/>
            <a:ext cx="28575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1620" dirty="0">
                <a:latin typeface="Cambria Math"/>
                <a:cs typeface="Cambria Math"/>
              </a:rPr>
              <a:t>𝑕</a:t>
            </a:r>
            <a:r>
              <a:rPr sz="1000" dirty="0">
                <a:latin typeface="Cambria Math"/>
                <a:cs typeface="Cambria Math"/>
              </a:rPr>
              <a:t>→0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1624711" y="5230164"/>
            <a:ext cx="1071245" cy="53784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34"/>
              </a:spcBef>
            </a:pP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475" dirty="0">
                <a:latin typeface="Cambria Math"/>
                <a:cs typeface="Cambria Math"/>
              </a:rPr>
              <a:t>𝑕</a:t>
            </a:r>
            <a:r>
              <a:rPr sz="2100" spc="712" baseline="1984" dirty="0">
                <a:latin typeface="Cambria Math"/>
                <a:cs typeface="Cambria Math"/>
              </a:rPr>
              <a:t> </a:t>
            </a:r>
            <a:r>
              <a:rPr sz="1500" baseline="30555" dirty="0">
                <a:latin typeface="Cambria Math"/>
                <a:cs typeface="Cambria Math"/>
              </a:rPr>
              <a:t>4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8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16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335"/>
              </a:spcBef>
            </a:pPr>
            <a:r>
              <a:rPr sz="1400" spc="459" dirty="0">
                <a:latin typeface="Cambria Math"/>
                <a:cs typeface="Cambria Math"/>
              </a:rPr>
              <a:t>𝑕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2" name="object 142"/>
          <p:cNvSpPr/>
          <p:nvPr/>
        </p:nvSpPr>
        <p:spPr>
          <a:xfrm>
            <a:off x="1637410" y="5548883"/>
            <a:ext cx="1049020" cy="0"/>
          </a:xfrm>
          <a:custGeom>
            <a:avLst/>
            <a:gdLst/>
            <a:ahLst/>
            <a:cxnLst/>
            <a:rect l="l" t="t" r="r" b="b"/>
            <a:pathLst>
              <a:path w="1049020">
                <a:moveTo>
                  <a:pt x="0" y="0"/>
                </a:moveTo>
                <a:lnTo>
                  <a:pt x="104881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 txBox="1"/>
          <p:nvPr/>
        </p:nvSpPr>
        <p:spPr>
          <a:xfrm>
            <a:off x="3265170" y="5386831"/>
            <a:ext cx="220979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32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3896359" y="5383783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40)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4384040" y="5356351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4612894" y="5496559"/>
            <a:ext cx="965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u="sng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3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4332223" y="5572759"/>
            <a:ext cx="37719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-5" dirty="0">
                <a:latin typeface="Cambria Math"/>
                <a:cs typeface="Cambria Math"/>
              </a:rPr>
              <a:t>−</a:t>
            </a:r>
            <a:r>
              <a:rPr sz="1500" baseline="-27777" dirty="0">
                <a:latin typeface="Cambria Math"/>
                <a:cs typeface="Cambria Math"/>
              </a:rPr>
              <a:t>4</a:t>
            </a:r>
            <a:endParaRPr sz="1500" baseline="-27777">
              <a:latin typeface="Cambria Math"/>
              <a:cs typeface="Cambria Math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4789678" y="4946805"/>
            <a:ext cx="810260" cy="510540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500"/>
              </a:spcBef>
            </a:pP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  <a:p>
            <a:pPr marR="57150" algn="r">
              <a:lnSpc>
                <a:spcPct val="100000"/>
              </a:lnSpc>
              <a:spcBef>
                <a:spcPts val="535"/>
              </a:spcBef>
            </a:pPr>
            <a:r>
              <a:rPr sz="1400" spc="-10" dirty="0">
                <a:latin typeface="Cambria Math"/>
                <a:cs typeface="Cambria Math"/>
              </a:rPr>
              <a:t>16 </a:t>
            </a: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3055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17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9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4802378" y="5494019"/>
            <a:ext cx="732155" cy="0"/>
          </a:xfrm>
          <a:custGeom>
            <a:avLst/>
            <a:gdLst/>
            <a:ahLst/>
            <a:cxnLst/>
            <a:rect l="l" t="t" r="r" b="b"/>
            <a:pathLst>
              <a:path w="732154">
                <a:moveTo>
                  <a:pt x="0" y="0"/>
                </a:moveTo>
                <a:lnTo>
                  <a:pt x="73182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 txBox="1"/>
          <p:nvPr/>
        </p:nvSpPr>
        <p:spPr>
          <a:xfrm>
            <a:off x="4698238" y="2415717"/>
            <a:ext cx="1950085" cy="3208655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R="41275" algn="r">
              <a:lnSpc>
                <a:spcPct val="100000"/>
              </a:lnSpc>
              <a:spcBef>
                <a:spcPts val="439"/>
              </a:spcBef>
            </a:pP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R="41275" algn="r">
              <a:lnSpc>
                <a:spcPct val="100000"/>
              </a:lnSpc>
              <a:spcBef>
                <a:spcPts val="335"/>
              </a:spcBef>
            </a:pPr>
            <a:r>
              <a:rPr sz="1400" spc="-5" dirty="0">
                <a:latin typeface="Cambria Math"/>
                <a:cs typeface="Cambria Math"/>
              </a:rPr>
              <a:t>9</a:t>
            </a:r>
            <a:endParaRPr sz="1400">
              <a:latin typeface="Cambria Math"/>
              <a:cs typeface="Cambria Math"/>
            </a:endParaRPr>
          </a:p>
          <a:p>
            <a:pPr marR="71755" algn="r">
              <a:lnSpc>
                <a:spcPct val="100000"/>
              </a:lnSpc>
              <a:spcBef>
                <a:spcPts val="1250"/>
              </a:spcBef>
            </a:pP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R="71755" algn="r">
              <a:lnSpc>
                <a:spcPct val="100000"/>
              </a:lnSpc>
              <a:spcBef>
                <a:spcPts val="335"/>
              </a:spcBef>
              <a:tabLst>
                <a:tab pos="225425" algn="l"/>
                <a:tab pos="621665" algn="l"/>
                <a:tab pos="1758950" algn="l"/>
              </a:tabLst>
            </a:pPr>
            <a:r>
              <a:rPr sz="1400" spc="-10" dirty="0">
                <a:latin typeface="Cambria Math"/>
                <a:cs typeface="Cambria Math"/>
              </a:rPr>
              <a:t>𝑥	−</a:t>
            </a:r>
            <a:r>
              <a:rPr sz="1400" spc="-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𝑥</a:t>
            </a:r>
            <a:r>
              <a:rPr sz="1400" dirty="0">
                <a:latin typeface="Cambria Math"/>
                <a:cs typeface="Cambria Math"/>
              </a:rPr>
              <a:t>	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1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𝑥</a:t>
            </a:r>
            <a:r>
              <a:rPr sz="1400" spc="3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1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r>
              <a:rPr sz="1400" dirty="0">
                <a:latin typeface="Cambria Math"/>
                <a:cs typeface="Cambria Math"/>
              </a:rPr>
              <a:t>	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  <a:p>
            <a:pPr marR="71755" algn="r">
              <a:lnSpc>
                <a:spcPct val="100000"/>
              </a:lnSpc>
              <a:spcBef>
                <a:spcPts val="865"/>
              </a:spcBef>
              <a:tabLst>
                <a:tab pos="1216025" algn="l"/>
              </a:tabLst>
            </a:pPr>
            <a:r>
              <a:rPr sz="1400" spc="-10" dirty="0">
                <a:latin typeface="Cambria Math"/>
                <a:cs typeface="Cambria Math"/>
              </a:rPr>
              <a:t>𝑥</a:t>
            </a:r>
            <a:r>
              <a:rPr sz="1400" spc="7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5" dirty="0">
                <a:latin typeface="Cambria Math"/>
                <a:cs typeface="Cambria Math"/>
              </a:rPr>
              <a:t> 7</a:t>
            </a:r>
            <a:r>
              <a:rPr sz="1400" dirty="0">
                <a:latin typeface="Cambria Math"/>
                <a:cs typeface="Cambria Math"/>
              </a:rPr>
              <a:t>	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R="23495" algn="r">
              <a:lnSpc>
                <a:spcPct val="100000"/>
              </a:lnSpc>
              <a:spcBef>
                <a:spcPts val="340"/>
              </a:spcBef>
              <a:tabLst>
                <a:tab pos="1710055" algn="l"/>
              </a:tabLst>
            </a:pPr>
            <a:r>
              <a:rPr sz="1400" spc="65" dirty="0">
                <a:latin typeface="Cambria Math"/>
                <a:cs typeface="Cambria Math"/>
              </a:rPr>
              <a:t>𝑥</a:t>
            </a:r>
            <a:r>
              <a:rPr sz="1500" baseline="25000" dirty="0">
                <a:latin typeface="Cambria Math"/>
                <a:cs typeface="Cambria Math"/>
              </a:rPr>
              <a:t>3 </a:t>
            </a:r>
            <a:r>
              <a:rPr sz="1500" spc="-60" baseline="2500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5" dirty="0">
                <a:latin typeface="Cambria Math"/>
                <a:cs typeface="Cambria Math"/>
              </a:rPr>
              <a:t> 7</a:t>
            </a:r>
            <a:r>
              <a:rPr sz="1400" spc="65" dirty="0">
                <a:latin typeface="Cambria Math"/>
                <a:cs typeface="Cambria Math"/>
              </a:rPr>
              <a:t>𝑥</a:t>
            </a:r>
            <a:r>
              <a:rPr sz="1500" baseline="25000" dirty="0">
                <a:latin typeface="Cambria Math"/>
                <a:cs typeface="Cambria Math"/>
              </a:rPr>
              <a:t>2 </a:t>
            </a:r>
            <a:r>
              <a:rPr sz="1500" spc="-60" baseline="2500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1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7𝑥</a:t>
            </a:r>
            <a:r>
              <a:rPr sz="1400" spc="5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2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4</a:t>
            </a:r>
            <a:r>
              <a:rPr sz="1400" spc="-5" dirty="0">
                <a:latin typeface="Cambria Math"/>
                <a:cs typeface="Cambria Math"/>
              </a:rPr>
              <a:t>9</a:t>
            </a:r>
            <a:r>
              <a:rPr sz="1400" dirty="0">
                <a:latin typeface="Cambria Math"/>
                <a:cs typeface="Cambria Math"/>
              </a:rPr>
              <a:t>	</a:t>
            </a:r>
            <a:r>
              <a:rPr sz="1400" spc="-10" dirty="0">
                <a:latin typeface="Cambria Math"/>
                <a:cs typeface="Cambria Math"/>
              </a:rPr>
              <a:t>56</a:t>
            </a:r>
            <a:endParaRPr sz="1400">
              <a:latin typeface="Cambria Math"/>
              <a:cs typeface="Cambria Math"/>
            </a:endParaRPr>
          </a:p>
          <a:p>
            <a:pPr marR="5080" algn="r">
              <a:lnSpc>
                <a:spcPct val="100000"/>
              </a:lnSpc>
              <a:spcBef>
                <a:spcPts val="500"/>
              </a:spcBef>
            </a:pPr>
            <a:r>
              <a:rPr sz="1400" spc="5" dirty="0">
                <a:latin typeface="Cambria Math"/>
                <a:cs typeface="Cambria Math"/>
              </a:rPr>
              <a:t>−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  <a:p>
            <a:pPr marR="71755" algn="r">
              <a:lnSpc>
                <a:spcPct val="100000"/>
              </a:lnSpc>
              <a:spcBef>
                <a:spcPts val="340"/>
              </a:spcBef>
            </a:pP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  <a:p>
            <a:pPr marL="1713864" marR="13970" algn="ctr">
              <a:lnSpc>
                <a:spcPct val="117300"/>
              </a:lnSpc>
              <a:spcBef>
                <a:spcPts val="425"/>
              </a:spcBef>
            </a:pPr>
            <a:r>
              <a:rPr sz="1400" spc="600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6  </a:t>
            </a:r>
            <a:r>
              <a:rPr sz="1400" spc="-5" dirty="0">
                <a:latin typeface="Cambria Math"/>
                <a:cs typeface="Cambria Math"/>
              </a:rPr>
              <a:t>9</a:t>
            </a:r>
            <a:endParaRPr sz="1400">
              <a:latin typeface="Cambria Math"/>
              <a:cs typeface="Cambria Math"/>
            </a:endParaRPr>
          </a:p>
          <a:p>
            <a:pPr marR="5080" algn="r">
              <a:lnSpc>
                <a:spcPct val="100000"/>
              </a:lnSpc>
              <a:spcBef>
                <a:spcPts val="1275"/>
              </a:spcBef>
            </a:pPr>
            <a:r>
              <a:rPr sz="1400" spc="5" dirty="0">
                <a:latin typeface="Cambria Math"/>
                <a:cs typeface="Cambria Math"/>
              </a:rPr>
              <a:t>−</a:t>
            </a:r>
            <a:r>
              <a:rPr sz="1400" spc="-5" dirty="0">
                <a:latin typeface="Cambria Math"/>
                <a:cs typeface="Cambria Math"/>
              </a:rPr>
              <a:t>6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801928" y="5244083"/>
            <a:ext cx="0" cy="536575"/>
          </a:xfrm>
          <a:custGeom>
            <a:avLst/>
            <a:gdLst/>
            <a:ahLst/>
            <a:cxnLst/>
            <a:rect l="l" t="t" r="r" b="b"/>
            <a:pathLst>
              <a:path h="536575">
                <a:moveTo>
                  <a:pt x="0" y="0"/>
                </a:moveTo>
                <a:lnTo>
                  <a:pt x="0" y="536448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 txBox="1"/>
          <p:nvPr/>
        </p:nvSpPr>
        <p:spPr>
          <a:xfrm>
            <a:off x="859332" y="5920231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41)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1292478" y="5959855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1295527" y="6118605"/>
            <a:ext cx="26416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85" dirty="0">
                <a:latin typeface="Cambria Math"/>
                <a:cs typeface="Cambria Math"/>
              </a:rPr>
              <a:t>𝑡</a:t>
            </a:r>
            <a:r>
              <a:rPr sz="1000" dirty="0">
                <a:latin typeface="Cambria Math"/>
                <a:cs typeface="Cambria Math"/>
              </a:rPr>
              <a:t>→0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55" name="object 155"/>
          <p:cNvSpPr/>
          <p:nvPr/>
        </p:nvSpPr>
        <p:spPr>
          <a:xfrm>
            <a:off x="1734947" y="5862827"/>
            <a:ext cx="582930" cy="0"/>
          </a:xfrm>
          <a:custGeom>
            <a:avLst/>
            <a:gdLst/>
            <a:ahLst/>
            <a:cxnLst/>
            <a:rect l="l" t="t" r="r" b="b"/>
            <a:pathLst>
              <a:path w="582930">
                <a:moveTo>
                  <a:pt x="0" y="0"/>
                </a:moveTo>
                <a:lnTo>
                  <a:pt x="58247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 txBox="1"/>
          <p:nvPr/>
        </p:nvSpPr>
        <p:spPr>
          <a:xfrm>
            <a:off x="1606422" y="5790742"/>
            <a:ext cx="1035050" cy="525780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90"/>
              </a:spcBef>
            </a:pPr>
            <a:r>
              <a:rPr sz="1400" spc="600" dirty="0">
                <a:latin typeface="Cambria Math"/>
                <a:cs typeface="Cambria Math"/>
              </a:rPr>
              <a:t> </a:t>
            </a:r>
            <a:r>
              <a:rPr sz="2100" spc="-15" baseline="1984" dirty="0">
                <a:latin typeface="Cambria Math"/>
                <a:cs typeface="Cambria Math"/>
              </a:rPr>
              <a:t>25 + 6𝑡 −</a:t>
            </a:r>
            <a:r>
              <a:rPr sz="2100" spc="60" baseline="1984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5</a:t>
            </a:r>
            <a:endParaRPr sz="2100" baseline="1984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290"/>
              </a:spcBef>
            </a:pPr>
            <a:r>
              <a:rPr sz="1400" spc="-5" dirty="0">
                <a:latin typeface="Cambria Math"/>
                <a:cs typeface="Cambria Math"/>
              </a:rPr>
              <a:t>𝑡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7" name="object 157"/>
          <p:cNvSpPr/>
          <p:nvPr/>
        </p:nvSpPr>
        <p:spPr>
          <a:xfrm>
            <a:off x="1619122" y="6097523"/>
            <a:ext cx="1009650" cy="0"/>
          </a:xfrm>
          <a:custGeom>
            <a:avLst/>
            <a:gdLst/>
            <a:ahLst/>
            <a:cxnLst/>
            <a:rect l="l" t="t" r="r" b="b"/>
            <a:pathLst>
              <a:path w="1009650">
                <a:moveTo>
                  <a:pt x="0" y="0"/>
                </a:moveTo>
                <a:lnTo>
                  <a:pt x="100919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3277870" y="6073139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>
                <a:moveTo>
                  <a:pt x="0" y="0"/>
                </a:moveTo>
                <a:lnTo>
                  <a:pt x="19812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 txBox="1"/>
          <p:nvPr/>
        </p:nvSpPr>
        <p:spPr>
          <a:xfrm>
            <a:off x="3896359" y="5920231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42)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4338320" y="5895847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4518405" y="6036055"/>
            <a:ext cx="965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u="sng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4332223" y="6112509"/>
            <a:ext cx="2825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500" baseline="-27777" dirty="0">
                <a:latin typeface="Cambria Math"/>
                <a:cs typeface="Cambria Math"/>
              </a:rPr>
              <a:t>3</a:t>
            </a:r>
            <a:endParaRPr sz="1500" baseline="-27777">
              <a:latin typeface="Cambria Math"/>
              <a:cs typeface="Cambria Math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4698238" y="5403900"/>
            <a:ext cx="739775" cy="848360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213360">
              <a:lnSpc>
                <a:spcPct val="100000"/>
              </a:lnSpc>
              <a:spcBef>
                <a:spcPts val="650"/>
              </a:spcBef>
            </a:pPr>
            <a:r>
              <a:rPr sz="1400" spc="-10" dirty="0">
                <a:latin typeface="Cambria Math"/>
                <a:cs typeface="Cambria Math"/>
              </a:rPr>
              <a:t>4𝑥 +</a:t>
            </a:r>
            <a:r>
              <a:rPr sz="1400" spc="2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55"/>
              </a:spcBef>
            </a:pPr>
            <a:r>
              <a:rPr sz="1400" spc="-5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70" dirty="0">
                <a:latin typeface="Cambria Math"/>
                <a:cs typeface="Cambria Math"/>
              </a:rPr>
              <a:t> </a:t>
            </a:r>
            <a:r>
              <a:rPr sz="1400" spc="20" dirty="0">
                <a:latin typeface="Cambria Math"/>
                <a:cs typeface="Cambria Math"/>
              </a:rPr>
              <a:t>9𝑥</a:t>
            </a:r>
            <a:r>
              <a:rPr sz="1500" spc="30" baseline="30555" dirty="0">
                <a:latin typeface="Cambria Math"/>
                <a:cs typeface="Cambria Math"/>
              </a:rPr>
              <a:t>2</a:t>
            </a:r>
            <a:endParaRPr sz="1500" baseline="30555">
              <a:latin typeface="Cambria Math"/>
              <a:cs typeface="Cambria Math"/>
            </a:endParaRPr>
          </a:p>
          <a:p>
            <a:pPr marL="55244">
              <a:lnSpc>
                <a:spcPct val="100000"/>
              </a:lnSpc>
              <a:spcBef>
                <a:spcPts val="335"/>
              </a:spcBef>
            </a:pPr>
            <a:r>
              <a:rPr sz="1400" spc="-5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7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3𝑥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4" name="object 164"/>
          <p:cNvSpPr/>
          <p:nvPr/>
        </p:nvSpPr>
        <p:spPr>
          <a:xfrm>
            <a:off x="4710938" y="6033515"/>
            <a:ext cx="594995" cy="0"/>
          </a:xfrm>
          <a:custGeom>
            <a:avLst/>
            <a:gdLst/>
            <a:ahLst/>
            <a:cxnLst/>
            <a:rect l="l" t="t" r="r" b="b"/>
            <a:pathLst>
              <a:path w="594995">
                <a:moveTo>
                  <a:pt x="0" y="0"/>
                </a:moveTo>
                <a:lnTo>
                  <a:pt x="59466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 txBox="1"/>
          <p:nvPr/>
        </p:nvSpPr>
        <p:spPr>
          <a:xfrm>
            <a:off x="6457569" y="5923279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6" name="object 166"/>
          <p:cNvSpPr/>
          <p:nvPr/>
        </p:nvSpPr>
        <p:spPr>
          <a:xfrm>
            <a:off x="801928" y="5780480"/>
            <a:ext cx="0" cy="537210"/>
          </a:xfrm>
          <a:custGeom>
            <a:avLst/>
            <a:gdLst/>
            <a:ahLst/>
            <a:cxnLst/>
            <a:rect l="l" t="t" r="r" b="b"/>
            <a:pathLst>
              <a:path h="537210">
                <a:moveTo>
                  <a:pt x="0" y="0"/>
                </a:moveTo>
                <a:lnTo>
                  <a:pt x="0" y="536752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 txBox="1"/>
          <p:nvPr/>
        </p:nvSpPr>
        <p:spPr>
          <a:xfrm>
            <a:off x="859332" y="6453885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43)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1280286" y="6493509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1274191" y="6652005"/>
            <a:ext cx="28575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1620" dirty="0">
                <a:latin typeface="Cambria Math"/>
                <a:cs typeface="Cambria Math"/>
              </a:rPr>
              <a:t>𝑕</a:t>
            </a:r>
            <a:r>
              <a:rPr sz="1000" dirty="0">
                <a:latin typeface="Cambria Math"/>
                <a:cs typeface="Cambria Math"/>
              </a:rPr>
              <a:t>→0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70" name="object 170"/>
          <p:cNvSpPr/>
          <p:nvPr/>
        </p:nvSpPr>
        <p:spPr>
          <a:xfrm>
            <a:off x="1713610" y="6399529"/>
            <a:ext cx="509905" cy="0"/>
          </a:xfrm>
          <a:custGeom>
            <a:avLst/>
            <a:gdLst/>
            <a:ahLst/>
            <a:cxnLst/>
            <a:rect l="l" t="t" r="r" b="b"/>
            <a:pathLst>
              <a:path w="509905">
                <a:moveTo>
                  <a:pt x="0" y="0"/>
                </a:moveTo>
                <a:lnTo>
                  <a:pt x="50932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 txBox="1"/>
          <p:nvPr/>
        </p:nvSpPr>
        <p:spPr>
          <a:xfrm>
            <a:off x="1578991" y="6330746"/>
            <a:ext cx="965200" cy="519430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65"/>
              </a:spcBef>
            </a:pPr>
            <a:r>
              <a:rPr sz="1200" spc="-600" baseline="55555" dirty="0">
                <a:latin typeface="Cambria Math"/>
                <a:cs typeface="Cambria Math"/>
              </a:rPr>
              <a:t>3</a:t>
            </a:r>
            <a:r>
              <a:rPr sz="800" spc="700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1 </a:t>
            </a:r>
            <a:r>
              <a:rPr sz="2100" spc="-15" baseline="1984" dirty="0">
                <a:latin typeface="Cambria Math"/>
                <a:cs typeface="Cambria Math"/>
              </a:rPr>
              <a:t>+ 2𝑥 −</a:t>
            </a:r>
            <a:r>
              <a:rPr sz="2100" spc="52" baseline="1984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1</a:t>
            </a:r>
            <a:endParaRPr sz="2100" baseline="1984">
              <a:latin typeface="Cambria Math"/>
              <a:cs typeface="Cambria Math"/>
            </a:endParaRPr>
          </a:p>
          <a:p>
            <a:pPr marR="13970" algn="ctr">
              <a:lnSpc>
                <a:spcPct val="100000"/>
              </a:lnSpc>
              <a:spcBef>
                <a:spcPts val="265"/>
              </a:spcBef>
            </a:pPr>
            <a:r>
              <a:rPr sz="1400" spc="-5" dirty="0">
                <a:latin typeface="Cambria Math"/>
                <a:cs typeface="Cambria Math"/>
              </a:rPr>
              <a:t>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2" name="object 172"/>
          <p:cNvSpPr/>
          <p:nvPr/>
        </p:nvSpPr>
        <p:spPr>
          <a:xfrm>
            <a:off x="1579499" y="6631177"/>
            <a:ext cx="951865" cy="0"/>
          </a:xfrm>
          <a:custGeom>
            <a:avLst/>
            <a:gdLst/>
            <a:ahLst/>
            <a:cxnLst/>
            <a:rect l="l" t="t" r="r" b="b"/>
            <a:pathLst>
              <a:path w="951864">
                <a:moveTo>
                  <a:pt x="0" y="0"/>
                </a:moveTo>
                <a:lnTo>
                  <a:pt x="95128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3326638" y="6606794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 txBox="1"/>
          <p:nvPr/>
        </p:nvSpPr>
        <p:spPr>
          <a:xfrm>
            <a:off x="3896359" y="6453885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44)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4384040" y="6484365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4332223" y="6642861"/>
            <a:ext cx="37719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-5" dirty="0">
                <a:latin typeface="Cambria Math"/>
                <a:cs typeface="Cambria Math"/>
              </a:rPr>
              <a:t>−</a:t>
            </a:r>
            <a:r>
              <a:rPr sz="1000" dirty="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4841494" y="6347205"/>
            <a:ext cx="931544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20" dirty="0">
                <a:latin typeface="Cambria Math"/>
                <a:cs typeface="Cambria Math"/>
              </a:rPr>
              <a:t>2𝑥</a:t>
            </a:r>
            <a:r>
              <a:rPr sz="1500" spc="30" baseline="3055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8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4990846" y="6597141"/>
            <a:ext cx="965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79" name="object 179"/>
          <p:cNvSpPr/>
          <p:nvPr/>
        </p:nvSpPr>
        <p:spPr>
          <a:xfrm>
            <a:off x="4802378" y="6622033"/>
            <a:ext cx="1003300" cy="0"/>
          </a:xfrm>
          <a:custGeom>
            <a:avLst/>
            <a:gdLst/>
            <a:ahLst/>
            <a:cxnLst/>
            <a:rect l="l" t="t" r="r" b="b"/>
            <a:pathLst>
              <a:path w="1003300">
                <a:moveTo>
                  <a:pt x="0" y="0"/>
                </a:moveTo>
                <a:lnTo>
                  <a:pt x="100309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 txBox="1"/>
          <p:nvPr/>
        </p:nvSpPr>
        <p:spPr>
          <a:xfrm>
            <a:off x="6539865" y="6335013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5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1" name="object 181"/>
          <p:cNvSpPr/>
          <p:nvPr/>
        </p:nvSpPr>
        <p:spPr>
          <a:xfrm>
            <a:off x="6552565" y="6609841"/>
            <a:ext cx="97790" cy="0"/>
          </a:xfrm>
          <a:custGeom>
            <a:avLst/>
            <a:gdLst/>
            <a:ahLst/>
            <a:cxnLst/>
            <a:rect l="l" t="t" r="r" b="b"/>
            <a:pathLst>
              <a:path w="97790">
                <a:moveTo>
                  <a:pt x="0" y="0"/>
                </a:moveTo>
                <a:lnTo>
                  <a:pt x="9753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801928" y="6317233"/>
            <a:ext cx="0" cy="530860"/>
          </a:xfrm>
          <a:custGeom>
            <a:avLst/>
            <a:gdLst/>
            <a:ahLst/>
            <a:cxnLst/>
            <a:rect l="l" t="t" r="r" b="b"/>
            <a:pathLst>
              <a:path h="530859">
                <a:moveTo>
                  <a:pt x="0" y="0"/>
                </a:moveTo>
                <a:lnTo>
                  <a:pt x="0" y="530351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 txBox="1"/>
          <p:nvPr/>
        </p:nvSpPr>
        <p:spPr>
          <a:xfrm>
            <a:off x="859332" y="6984238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45)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1292478" y="7182357"/>
            <a:ext cx="28575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1620" dirty="0">
                <a:latin typeface="Cambria Math"/>
                <a:cs typeface="Cambria Math"/>
              </a:rPr>
              <a:t>𝑕</a:t>
            </a:r>
            <a:r>
              <a:rPr sz="1000" dirty="0">
                <a:latin typeface="Cambria Math"/>
                <a:cs typeface="Cambria Math"/>
              </a:rPr>
              <a:t>→1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85" name="object 185"/>
          <p:cNvSpPr/>
          <p:nvPr/>
        </p:nvSpPr>
        <p:spPr>
          <a:xfrm>
            <a:off x="1753235" y="6923785"/>
            <a:ext cx="100965" cy="0"/>
          </a:xfrm>
          <a:custGeom>
            <a:avLst/>
            <a:gdLst/>
            <a:ahLst/>
            <a:cxnLst/>
            <a:rect l="l" t="t" r="r" b="b"/>
            <a:pathLst>
              <a:path w="100964">
                <a:moveTo>
                  <a:pt x="0" y="0"/>
                </a:moveTo>
                <a:lnTo>
                  <a:pt x="10058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 txBox="1"/>
          <p:nvPr/>
        </p:nvSpPr>
        <p:spPr>
          <a:xfrm>
            <a:off x="1298575" y="6889750"/>
            <a:ext cx="87947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-7" baseline="-41666" dirty="0">
                <a:latin typeface="Cambria Math"/>
                <a:cs typeface="Cambria Math"/>
              </a:rPr>
              <a:t>lim</a:t>
            </a:r>
            <a:r>
              <a:rPr sz="1400" spc="-5" dirty="0">
                <a:latin typeface="Cambria Math"/>
                <a:cs typeface="Cambria Math"/>
              </a:rPr>
              <a:t> </a:t>
            </a:r>
            <a:r>
              <a:rPr sz="1400" spc="459" dirty="0">
                <a:latin typeface="Cambria Math"/>
                <a:cs typeface="Cambria Math"/>
              </a:rPr>
              <a:t>𝑕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17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7" name="object 187"/>
          <p:cNvSpPr/>
          <p:nvPr/>
        </p:nvSpPr>
        <p:spPr>
          <a:xfrm>
            <a:off x="1637410" y="7161529"/>
            <a:ext cx="527685" cy="0"/>
          </a:xfrm>
          <a:custGeom>
            <a:avLst/>
            <a:gdLst/>
            <a:ahLst/>
            <a:cxnLst/>
            <a:rect l="l" t="t" r="r" b="b"/>
            <a:pathLst>
              <a:path w="527685">
                <a:moveTo>
                  <a:pt x="0" y="0"/>
                </a:moveTo>
                <a:lnTo>
                  <a:pt x="52760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 txBox="1"/>
          <p:nvPr/>
        </p:nvSpPr>
        <p:spPr>
          <a:xfrm>
            <a:off x="3265170" y="5754166"/>
            <a:ext cx="220979" cy="1605280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60960">
              <a:lnSpc>
                <a:spcPct val="100000"/>
              </a:lnSpc>
              <a:spcBef>
                <a:spcPts val="439"/>
              </a:spcBef>
            </a:pP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400" spc="-10" dirty="0">
                <a:latin typeface="Cambria Math"/>
                <a:cs typeface="Cambria Math"/>
              </a:rPr>
              <a:t>10</a:t>
            </a:r>
            <a:endParaRPr sz="1400">
              <a:latin typeface="Cambria Math"/>
              <a:cs typeface="Cambria Math"/>
            </a:endParaRPr>
          </a:p>
          <a:p>
            <a:pPr marL="60960">
              <a:lnSpc>
                <a:spcPct val="100000"/>
              </a:lnSpc>
              <a:spcBef>
                <a:spcPts val="505"/>
              </a:spcBef>
            </a:pP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  <a:p>
            <a:pPr marL="60960">
              <a:lnSpc>
                <a:spcPct val="100000"/>
              </a:lnSpc>
              <a:spcBef>
                <a:spcPts val="335"/>
              </a:spcBef>
            </a:pP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  <a:p>
            <a:pPr marL="60960">
              <a:lnSpc>
                <a:spcPct val="100000"/>
              </a:lnSpc>
              <a:spcBef>
                <a:spcPts val="505"/>
              </a:spcBef>
            </a:pP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60960">
              <a:lnSpc>
                <a:spcPct val="100000"/>
              </a:lnSpc>
              <a:spcBef>
                <a:spcPts val="335"/>
              </a:spcBef>
            </a:pP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9" name="object 189"/>
          <p:cNvSpPr/>
          <p:nvPr/>
        </p:nvSpPr>
        <p:spPr>
          <a:xfrm>
            <a:off x="3326638" y="7140194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 txBox="1"/>
          <p:nvPr/>
        </p:nvSpPr>
        <p:spPr>
          <a:xfrm>
            <a:off x="3896359" y="6984238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46)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4384040" y="7020814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4332223" y="7179309"/>
            <a:ext cx="37719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-5" dirty="0">
                <a:latin typeface="Cambria Math"/>
                <a:cs typeface="Cambria Math"/>
              </a:rPr>
              <a:t>−</a:t>
            </a:r>
            <a:r>
              <a:rPr sz="1000" dirty="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93" name="object 193"/>
          <p:cNvSpPr/>
          <p:nvPr/>
        </p:nvSpPr>
        <p:spPr>
          <a:xfrm>
            <a:off x="5018785" y="6929881"/>
            <a:ext cx="100965" cy="0"/>
          </a:xfrm>
          <a:custGeom>
            <a:avLst/>
            <a:gdLst/>
            <a:ahLst/>
            <a:cxnLst/>
            <a:rect l="l" t="t" r="r" b="b"/>
            <a:pathLst>
              <a:path w="100964">
                <a:moveTo>
                  <a:pt x="0" y="0"/>
                </a:moveTo>
                <a:lnTo>
                  <a:pt x="1005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 txBox="1"/>
          <p:nvPr/>
        </p:nvSpPr>
        <p:spPr>
          <a:xfrm>
            <a:off x="4789678" y="6522770"/>
            <a:ext cx="1032510" cy="610870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25"/>
              </a:spcBef>
              <a:tabLst>
                <a:tab pos="338455" algn="l"/>
              </a:tabLst>
            </a:pPr>
            <a:r>
              <a:rPr sz="1400" spc="-10" dirty="0">
                <a:latin typeface="Cambria Math"/>
                <a:cs typeface="Cambria Math"/>
              </a:rPr>
              <a:t>3𝑥	+ 8𝑥 +</a:t>
            </a:r>
            <a:r>
              <a:rPr sz="140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5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2100" spc="22" baseline="3968" dirty="0">
                <a:latin typeface="Cambria Math"/>
                <a:cs typeface="Cambria Math"/>
              </a:rPr>
              <a:t>2</a:t>
            </a:r>
            <a:r>
              <a:rPr sz="1400" spc="15" dirty="0">
                <a:latin typeface="Cambria Math"/>
                <a:cs typeface="Cambria Math"/>
              </a:rPr>
              <a:t> </a:t>
            </a:r>
            <a:r>
              <a:rPr sz="2100" spc="-7" baseline="3968" dirty="0">
                <a:latin typeface="Cambria Math"/>
                <a:cs typeface="Cambria Math"/>
              </a:rPr>
              <a:t>𝑥 </a:t>
            </a:r>
            <a:r>
              <a:rPr sz="2100" spc="-15" baseline="3968" dirty="0">
                <a:latin typeface="Cambria Math"/>
                <a:cs typeface="Cambria Math"/>
              </a:rPr>
              <a:t>−</a:t>
            </a:r>
            <a:r>
              <a:rPr sz="2100" spc="-67" baseline="3968" dirty="0">
                <a:latin typeface="Cambria Math"/>
                <a:cs typeface="Cambria Math"/>
              </a:rPr>
              <a:t> </a:t>
            </a:r>
            <a:r>
              <a:rPr sz="2100" spc="-7" baseline="3968" dirty="0">
                <a:latin typeface="Cambria Math"/>
                <a:cs typeface="Cambria Math"/>
              </a:rPr>
              <a:t>6</a:t>
            </a:r>
            <a:endParaRPr sz="2100" baseline="3968">
              <a:latin typeface="Cambria Math"/>
              <a:cs typeface="Cambria Math"/>
            </a:endParaRPr>
          </a:p>
        </p:txBody>
      </p:sp>
      <p:sp>
        <p:nvSpPr>
          <p:cNvPr id="195" name="object 195"/>
          <p:cNvSpPr/>
          <p:nvPr/>
        </p:nvSpPr>
        <p:spPr>
          <a:xfrm>
            <a:off x="4802378" y="7158481"/>
            <a:ext cx="625475" cy="0"/>
          </a:xfrm>
          <a:custGeom>
            <a:avLst/>
            <a:gdLst/>
            <a:ahLst/>
            <a:cxnLst/>
            <a:rect l="l" t="t" r="r" b="b"/>
            <a:pathLst>
              <a:path w="625475">
                <a:moveTo>
                  <a:pt x="0" y="0"/>
                </a:moveTo>
                <a:lnTo>
                  <a:pt x="62514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6470269" y="7137145"/>
            <a:ext cx="97790" cy="0"/>
          </a:xfrm>
          <a:custGeom>
            <a:avLst/>
            <a:gdLst/>
            <a:ahLst/>
            <a:cxnLst/>
            <a:rect l="l" t="t" r="r" b="b"/>
            <a:pathLst>
              <a:path w="97790">
                <a:moveTo>
                  <a:pt x="0" y="0"/>
                </a:moveTo>
                <a:lnTo>
                  <a:pt x="9753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801928" y="6847661"/>
            <a:ext cx="0" cy="530860"/>
          </a:xfrm>
          <a:custGeom>
            <a:avLst/>
            <a:gdLst/>
            <a:ahLst/>
            <a:cxnLst/>
            <a:rect l="l" t="t" r="r" b="b"/>
            <a:pathLst>
              <a:path h="530859">
                <a:moveTo>
                  <a:pt x="0" y="0"/>
                </a:moveTo>
                <a:lnTo>
                  <a:pt x="0" y="530656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 txBox="1"/>
          <p:nvPr/>
        </p:nvSpPr>
        <p:spPr>
          <a:xfrm>
            <a:off x="859332" y="7514970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47)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1344294" y="7560690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0" name="object 200"/>
          <p:cNvSpPr txBox="1"/>
          <p:nvPr/>
        </p:nvSpPr>
        <p:spPr>
          <a:xfrm>
            <a:off x="1292478" y="7719186"/>
            <a:ext cx="38036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1620" dirty="0">
                <a:latin typeface="Cambria Math"/>
                <a:cs typeface="Cambria Math"/>
              </a:rPr>
              <a:t>𝑕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-5" dirty="0">
                <a:latin typeface="Cambria Math"/>
                <a:cs typeface="Cambria Math"/>
              </a:rPr>
              <a:t>−</a:t>
            </a:r>
            <a:r>
              <a:rPr sz="1000" dirty="0">
                <a:latin typeface="Cambria Math"/>
                <a:cs typeface="Cambria Math"/>
              </a:rPr>
              <a:t>4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01" name="object 201"/>
          <p:cNvSpPr/>
          <p:nvPr/>
        </p:nvSpPr>
        <p:spPr>
          <a:xfrm>
            <a:off x="1859914" y="7445375"/>
            <a:ext cx="738505" cy="0"/>
          </a:xfrm>
          <a:custGeom>
            <a:avLst/>
            <a:gdLst/>
            <a:ahLst/>
            <a:cxnLst/>
            <a:rect l="l" t="t" r="r" b="b"/>
            <a:pathLst>
              <a:path w="738505">
                <a:moveTo>
                  <a:pt x="0" y="0"/>
                </a:moveTo>
                <a:lnTo>
                  <a:pt x="73792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 txBox="1"/>
          <p:nvPr/>
        </p:nvSpPr>
        <p:spPr>
          <a:xfrm>
            <a:off x="1682623" y="7074078"/>
            <a:ext cx="1240155" cy="587375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sz="1400" spc="459" dirty="0">
                <a:latin typeface="Cambria Math"/>
                <a:cs typeface="Cambria Math"/>
              </a:rPr>
              <a:t>𝑕</a:t>
            </a:r>
            <a:r>
              <a:rPr sz="1400" spc="4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45720">
              <a:lnSpc>
                <a:spcPct val="100000"/>
              </a:lnSpc>
              <a:spcBef>
                <a:spcPts val="530"/>
              </a:spcBef>
            </a:pPr>
            <a:r>
              <a:rPr sz="1400" spc="72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2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240" dirty="0">
                <a:latin typeface="Cambria Math"/>
                <a:cs typeface="Cambria Math"/>
              </a:rPr>
              <a:t>𝑕</a:t>
            </a:r>
            <a:r>
              <a:rPr sz="1500" spc="359" baseline="25000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− 8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125" dirty="0">
                <a:latin typeface="Cambria Math"/>
                <a:cs typeface="Cambria Math"/>
              </a:rPr>
              <a:t> </a:t>
            </a:r>
            <a:r>
              <a:rPr sz="1400" spc="459" dirty="0">
                <a:latin typeface="Cambria Math"/>
                <a:cs typeface="Cambria Math"/>
              </a:rPr>
              <a:t>𝑕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3" name="object 203"/>
          <p:cNvSpPr txBox="1"/>
          <p:nvPr/>
        </p:nvSpPr>
        <p:spPr>
          <a:xfrm>
            <a:off x="2103501" y="7679563"/>
            <a:ext cx="43434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459" dirty="0">
                <a:latin typeface="Cambria Math"/>
                <a:cs typeface="Cambria Math"/>
              </a:rPr>
              <a:t>𝑕</a:t>
            </a:r>
            <a:r>
              <a:rPr sz="1400" spc="-5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-5" dirty="0">
                <a:latin typeface="Cambria Math"/>
                <a:cs typeface="Cambria Math"/>
              </a:rPr>
              <a:t>4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4" name="object 204"/>
          <p:cNvSpPr/>
          <p:nvPr/>
        </p:nvSpPr>
        <p:spPr>
          <a:xfrm>
            <a:off x="1728851" y="7698358"/>
            <a:ext cx="1186815" cy="0"/>
          </a:xfrm>
          <a:custGeom>
            <a:avLst/>
            <a:gdLst/>
            <a:ahLst/>
            <a:cxnLst/>
            <a:rect l="l" t="t" r="r" b="b"/>
            <a:pathLst>
              <a:path w="1186814">
                <a:moveTo>
                  <a:pt x="0" y="0"/>
                </a:moveTo>
                <a:lnTo>
                  <a:pt x="118628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 txBox="1"/>
          <p:nvPr/>
        </p:nvSpPr>
        <p:spPr>
          <a:xfrm>
            <a:off x="3246882" y="7518018"/>
            <a:ext cx="2578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5" dirty="0">
                <a:latin typeface="Cambria Math"/>
                <a:cs typeface="Cambria Math"/>
              </a:rPr>
              <a:t>−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3896359" y="7514970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48)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07" name="object 207"/>
          <p:cNvSpPr txBox="1"/>
          <p:nvPr/>
        </p:nvSpPr>
        <p:spPr>
          <a:xfrm>
            <a:off x="4338320" y="7575930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8" name="object 208"/>
          <p:cNvSpPr txBox="1"/>
          <p:nvPr/>
        </p:nvSpPr>
        <p:spPr>
          <a:xfrm>
            <a:off x="4332223" y="7734427"/>
            <a:ext cx="2825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→8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09" name="object 209"/>
          <p:cNvSpPr/>
          <p:nvPr/>
        </p:nvSpPr>
        <p:spPr>
          <a:xfrm>
            <a:off x="5287390" y="7484998"/>
            <a:ext cx="100965" cy="0"/>
          </a:xfrm>
          <a:custGeom>
            <a:avLst/>
            <a:gdLst/>
            <a:ahLst/>
            <a:cxnLst/>
            <a:rect l="l" t="t" r="r" b="b"/>
            <a:pathLst>
              <a:path w="100964">
                <a:moveTo>
                  <a:pt x="0" y="0"/>
                </a:moveTo>
                <a:lnTo>
                  <a:pt x="10058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4842002" y="7442327"/>
            <a:ext cx="542925" cy="0"/>
          </a:xfrm>
          <a:custGeom>
            <a:avLst/>
            <a:gdLst/>
            <a:ahLst/>
            <a:cxnLst/>
            <a:rect l="l" t="t" r="r" b="b"/>
            <a:pathLst>
              <a:path w="542925">
                <a:moveTo>
                  <a:pt x="0" y="0"/>
                </a:moveTo>
                <a:lnTo>
                  <a:pt x="5428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 txBox="1"/>
          <p:nvPr/>
        </p:nvSpPr>
        <p:spPr>
          <a:xfrm>
            <a:off x="4698238" y="7040549"/>
            <a:ext cx="1010919" cy="64833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210820">
              <a:lnSpc>
                <a:spcPct val="100000"/>
              </a:lnSpc>
              <a:spcBef>
                <a:spcPts val="869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5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9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100" spc="1080" baseline="9920" dirty="0">
                <a:latin typeface="Cambria Math"/>
                <a:cs typeface="Cambria Math"/>
              </a:rPr>
              <a:t> </a:t>
            </a:r>
            <a:r>
              <a:rPr sz="2100" spc="-7" baseline="3968" dirty="0">
                <a:latin typeface="Cambria Math"/>
                <a:cs typeface="Cambria Math"/>
              </a:rPr>
              <a:t>7 </a:t>
            </a:r>
            <a:r>
              <a:rPr sz="2100" spc="-15" baseline="3968" dirty="0">
                <a:latin typeface="Cambria Math"/>
                <a:cs typeface="Cambria Math"/>
              </a:rPr>
              <a:t>+ </a:t>
            </a:r>
            <a:r>
              <a:rPr sz="1200" spc="-600" baseline="55555" dirty="0">
                <a:latin typeface="Cambria Math"/>
                <a:cs typeface="Cambria Math"/>
              </a:rPr>
              <a:t>3</a:t>
            </a:r>
            <a:r>
              <a:rPr sz="800" spc="700" dirty="0">
                <a:latin typeface="Cambria Math"/>
                <a:cs typeface="Cambria Math"/>
              </a:rPr>
              <a:t> </a:t>
            </a:r>
            <a:r>
              <a:rPr sz="2100" spc="-7" baseline="3968" dirty="0">
                <a:latin typeface="Cambria Math"/>
                <a:cs typeface="Cambria Math"/>
              </a:rPr>
              <a:t>𝑥 </a:t>
            </a:r>
            <a:r>
              <a:rPr sz="2100" spc="-15" baseline="3968" dirty="0">
                <a:latin typeface="Cambria Math"/>
                <a:cs typeface="Cambria Math"/>
              </a:rPr>
              <a:t>−</a:t>
            </a:r>
            <a:r>
              <a:rPr sz="2100" spc="187" baseline="3968" dirty="0">
                <a:latin typeface="Cambria Math"/>
                <a:cs typeface="Cambria Math"/>
              </a:rPr>
              <a:t> </a:t>
            </a:r>
            <a:r>
              <a:rPr sz="2100" spc="-7" baseline="3968" dirty="0">
                <a:latin typeface="Cambria Math"/>
                <a:cs typeface="Cambria Math"/>
              </a:rPr>
              <a:t>3</a:t>
            </a:r>
            <a:endParaRPr sz="2100" baseline="3968">
              <a:latin typeface="Cambria Math"/>
              <a:cs typeface="Cambria Math"/>
            </a:endParaRPr>
          </a:p>
        </p:txBody>
      </p:sp>
      <p:sp>
        <p:nvSpPr>
          <p:cNvPr id="212" name="object 212"/>
          <p:cNvSpPr txBox="1"/>
          <p:nvPr/>
        </p:nvSpPr>
        <p:spPr>
          <a:xfrm>
            <a:off x="4984750" y="7694802"/>
            <a:ext cx="43815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-5" dirty="0">
                <a:latin typeface="Cambria Math"/>
                <a:cs typeface="Cambria Math"/>
              </a:rPr>
              <a:t>8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3" name="object 213"/>
          <p:cNvSpPr/>
          <p:nvPr/>
        </p:nvSpPr>
        <p:spPr>
          <a:xfrm>
            <a:off x="4710938" y="7713598"/>
            <a:ext cx="984885" cy="0"/>
          </a:xfrm>
          <a:custGeom>
            <a:avLst/>
            <a:gdLst/>
            <a:ahLst/>
            <a:cxnLst/>
            <a:rect l="l" t="t" r="r" b="b"/>
            <a:pathLst>
              <a:path w="984885">
                <a:moveTo>
                  <a:pt x="0" y="0"/>
                </a:moveTo>
                <a:lnTo>
                  <a:pt x="98480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 txBox="1"/>
          <p:nvPr/>
        </p:nvSpPr>
        <p:spPr>
          <a:xfrm>
            <a:off x="6378321" y="6472173"/>
            <a:ext cx="285115" cy="14147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150" dirty="0">
                <a:latin typeface="Cambria Math"/>
                <a:cs typeface="Cambria Math"/>
              </a:rPr>
              <a:t> </a:t>
            </a:r>
            <a:r>
              <a:rPr sz="2100" spc="-7" baseline="-37698" dirty="0">
                <a:latin typeface="Cambria Math"/>
                <a:cs typeface="Cambria Math"/>
              </a:rPr>
              <a:t>2</a:t>
            </a:r>
            <a:endParaRPr sz="2100" baseline="-37698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1395"/>
              </a:spcBef>
            </a:pP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335"/>
              </a:spcBef>
            </a:pP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480"/>
              </a:spcBef>
            </a:pP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42545">
              <a:lnSpc>
                <a:spcPct val="100000"/>
              </a:lnSpc>
              <a:spcBef>
                <a:spcPts val="335"/>
              </a:spcBef>
            </a:pPr>
            <a:r>
              <a:rPr sz="1400" spc="-10" dirty="0">
                <a:latin typeface="Cambria Math"/>
                <a:cs typeface="Cambria Math"/>
              </a:rPr>
              <a:t>72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5" name="object 215"/>
          <p:cNvSpPr/>
          <p:nvPr/>
        </p:nvSpPr>
        <p:spPr>
          <a:xfrm>
            <a:off x="6421501" y="7667879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>
                <a:moveTo>
                  <a:pt x="0" y="0"/>
                </a:moveTo>
                <a:lnTo>
                  <a:pt x="19812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801928" y="7378318"/>
            <a:ext cx="0" cy="530860"/>
          </a:xfrm>
          <a:custGeom>
            <a:avLst/>
            <a:gdLst/>
            <a:ahLst/>
            <a:cxnLst/>
            <a:rect l="l" t="t" r="r" b="b"/>
            <a:pathLst>
              <a:path h="530859">
                <a:moveTo>
                  <a:pt x="0" y="0"/>
                </a:moveTo>
                <a:lnTo>
                  <a:pt x="0" y="530352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 txBox="1"/>
          <p:nvPr/>
        </p:nvSpPr>
        <p:spPr>
          <a:xfrm>
            <a:off x="859332" y="8045322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49)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18" name="object 218"/>
          <p:cNvSpPr txBox="1"/>
          <p:nvPr/>
        </p:nvSpPr>
        <p:spPr>
          <a:xfrm>
            <a:off x="1280286" y="8072754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9" name="object 219"/>
          <p:cNvSpPr txBox="1"/>
          <p:nvPr/>
        </p:nvSpPr>
        <p:spPr>
          <a:xfrm>
            <a:off x="1274191" y="8231251"/>
            <a:ext cx="28575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1620" dirty="0">
                <a:latin typeface="Cambria Math"/>
                <a:cs typeface="Cambria Math"/>
              </a:rPr>
              <a:t>𝑕</a:t>
            </a:r>
            <a:r>
              <a:rPr sz="1000" dirty="0">
                <a:latin typeface="Cambria Math"/>
                <a:cs typeface="Cambria Math"/>
              </a:rPr>
              <a:t>→0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20" name="object 220"/>
          <p:cNvSpPr txBox="1"/>
          <p:nvPr/>
        </p:nvSpPr>
        <p:spPr>
          <a:xfrm>
            <a:off x="1566799" y="7935594"/>
            <a:ext cx="12338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480" dirty="0">
                <a:latin typeface="Cambria Math"/>
                <a:cs typeface="Cambria Math"/>
              </a:rPr>
              <a:t>𝑕</a:t>
            </a:r>
            <a:r>
              <a:rPr sz="2100" spc="719" baseline="1984" dirty="0">
                <a:latin typeface="Cambria Math"/>
                <a:cs typeface="Cambria Math"/>
              </a:rPr>
              <a:t> </a:t>
            </a:r>
            <a:r>
              <a:rPr sz="1500" baseline="30555" dirty="0">
                <a:latin typeface="Cambria Math"/>
                <a:cs typeface="Cambria Math"/>
              </a:rPr>
              <a:t>−3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9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r>
              <a:rPr sz="1500" spc="-7" baseline="30555" dirty="0">
                <a:latin typeface="Cambria Math"/>
                <a:cs typeface="Cambria Math"/>
              </a:rPr>
              <a:t>−3</a:t>
            </a:r>
            <a:endParaRPr sz="1500" baseline="30555">
              <a:latin typeface="Cambria Math"/>
              <a:cs typeface="Cambria Math"/>
            </a:endParaRPr>
          </a:p>
        </p:txBody>
      </p:sp>
      <p:sp>
        <p:nvSpPr>
          <p:cNvPr id="221" name="object 221"/>
          <p:cNvSpPr/>
          <p:nvPr/>
        </p:nvSpPr>
        <p:spPr>
          <a:xfrm>
            <a:off x="1579499" y="8210422"/>
            <a:ext cx="1216660" cy="0"/>
          </a:xfrm>
          <a:custGeom>
            <a:avLst/>
            <a:gdLst/>
            <a:ahLst/>
            <a:cxnLst/>
            <a:rect l="l" t="t" r="r" b="b"/>
            <a:pathLst>
              <a:path w="1216660">
                <a:moveTo>
                  <a:pt x="0" y="0"/>
                </a:moveTo>
                <a:lnTo>
                  <a:pt x="121645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3259582" y="8198231"/>
            <a:ext cx="231775" cy="0"/>
          </a:xfrm>
          <a:custGeom>
            <a:avLst/>
            <a:gdLst/>
            <a:ahLst/>
            <a:cxnLst/>
            <a:rect l="l" t="t" r="r" b="b"/>
            <a:pathLst>
              <a:path w="231775">
                <a:moveTo>
                  <a:pt x="0" y="0"/>
                </a:moveTo>
                <a:lnTo>
                  <a:pt x="2316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 txBox="1"/>
          <p:nvPr/>
        </p:nvSpPr>
        <p:spPr>
          <a:xfrm>
            <a:off x="3896359" y="8051418"/>
            <a:ext cx="631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-15" baseline="1984" dirty="0">
                <a:latin typeface="Times New Roman"/>
                <a:cs typeface="Times New Roman"/>
              </a:rPr>
              <a:t>(50)</a:t>
            </a:r>
            <a:r>
              <a:rPr sz="2100" spc="375" baseline="1984" dirty="0">
                <a:latin typeface="Times New Roman"/>
                <a:cs typeface="Times New Roman"/>
              </a:rPr>
              <a:t> </a:t>
            </a:r>
            <a:r>
              <a:rPr sz="1300" spc="-5" dirty="0">
                <a:latin typeface="Cambria Math"/>
                <a:cs typeface="Cambria Math"/>
              </a:rPr>
              <a:t>lim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24" name="object 224"/>
          <p:cNvSpPr/>
          <p:nvPr/>
        </p:nvSpPr>
        <p:spPr>
          <a:xfrm>
            <a:off x="4579873" y="8192134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100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5070602" y="8192134"/>
            <a:ext cx="381635" cy="0"/>
          </a:xfrm>
          <a:custGeom>
            <a:avLst/>
            <a:gdLst/>
            <a:ahLst/>
            <a:cxnLst/>
            <a:rect l="l" t="t" r="r" b="b"/>
            <a:pathLst>
              <a:path w="381635">
                <a:moveTo>
                  <a:pt x="0" y="0"/>
                </a:moveTo>
                <a:lnTo>
                  <a:pt x="38130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 txBox="1"/>
          <p:nvPr/>
        </p:nvSpPr>
        <p:spPr>
          <a:xfrm>
            <a:off x="4975605" y="8063610"/>
            <a:ext cx="64897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12445" algn="l"/>
              </a:tabLst>
            </a:pPr>
            <a:r>
              <a:rPr sz="1300" spc="350" dirty="0">
                <a:latin typeface="Cambria Math"/>
                <a:cs typeface="Cambria Math"/>
              </a:rPr>
              <a:t> 	</a:t>
            </a:r>
            <a:r>
              <a:rPr sz="1300" spc="-5" dirty="0">
                <a:latin typeface="Cambria Math"/>
                <a:cs typeface="Cambria Math"/>
              </a:rPr>
              <a:t>−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27" name="object 227"/>
          <p:cNvSpPr txBox="1"/>
          <p:nvPr/>
        </p:nvSpPr>
        <p:spPr>
          <a:xfrm>
            <a:off x="4710429" y="7935594"/>
            <a:ext cx="122999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3555" algn="l"/>
                <a:tab pos="1125220" algn="l"/>
              </a:tabLst>
            </a:pPr>
            <a:r>
              <a:rPr sz="1300" spc="-5" dirty="0">
                <a:latin typeface="Cambria Math"/>
                <a:cs typeface="Cambria Math"/>
              </a:rPr>
              <a:t>1	1	2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28" name="object 228"/>
          <p:cNvSpPr txBox="1"/>
          <p:nvPr/>
        </p:nvSpPr>
        <p:spPr>
          <a:xfrm>
            <a:off x="4274311" y="8176386"/>
            <a:ext cx="185801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372235" algn="l"/>
              </a:tabLst>
            </a:pPr>
            <a:r>
              <a:rPr sz="1350" spc="37" baseline="6172" dirty="0">
                <a:latin typeface="Cambria Math"/>
                <a:cs typeface="Cambria Math"/>
              </a:rPr>
              <a:t>x→1   </a:t>
            </a:r>
            <a:r>
              <a:rPr sz="1300" spc="-5" dirty="0">
                <a:latin typeface="Cambria Math"/>
                <a:cs typeface="Cambria Math"/>
              </a:rPr>
              <a:t>𝑥 − 1   𝑥</a:t>
            </a:r>
            <a:r>
              <a:rPr sz="1300" spc="-25" dirty="0">
                <a:latin typeface="Cambria Math"/>
                <a:cs typeface="Cambria Math"/>
              </a:rPr>
              <a:t> </a:t>
            </a:r>
            <a:r>
              <a:rPr sz="1300" spc="-5" dirty="0">
                <a:latin typeface="Cambria Math"/>
                <a:cs typeface="Cambria Math"/>
              </a:rPr>
              <a:t>+</a:t>
            </a:r>
            <a:r>
              <a:rPr sz="1300" spc="25" dirty="0">
                <a:latin typeface="Cambria Math"/>
                <a:cs typeface="Cambria Math"/>
              </a:rPr>
              <a:t> </a:t>
            </a:r>
            <a:r>
              <a:rPr sz="1300" spc="-5" dirty="0">
                <a:latin typeface="Cambria Math"/>
                <a:cs typeface="Cambria Math"/>
              </a:rPr>
              <a:t>3	3𝑥 +</a:t>
            </a:r>
            <a:r>
              <a:rPr sz="1300" spc="-20" dirty="0">
                <a:latin typeface="Cambria Math"/>
                <a:cs typeface="Cambria Math"/>
              </a:rPr>
              <a:t> </a:t>
            </a:r>
            <a:r>
              <a:rPr sz="1300" spc="-5" dirty="0">
                <a:latin typeface="Cambria Math"/>
                <a:cs typeface="Cambria Math"/>
              </a:rPr>
              <a:t>5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29" name="object 229"/>
          <p:cNvSpPr/>
          <p:nvPr/>
        </p:nvSpPr>
        <p:spPr>
          <a:xfrm>
            <a:off x="5647054" y="8192134"/>
            <a:ext cx="473075" cy="0"/>
          </a:xfrm>
          <a:custGeom>
            <a:avLst/>
            <a:gdLst/>
            <a:ahLst/>
            <a:cxnLst/>
            <a:rect l="l" t="t" r="r" b="b"/>
            <a:pathLst>
              <a:path w="473075">
                <a:moveTo>
                  <a:pt x="0" y="0"/>
                </a:moveTo>
                <a:lnTo>
                  <a:pt x="47274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 txBox="1"/>
          <p:nvPr/>
        </p:nvSpPr>
        <p:spPr>
          <a:xfrm>
            <a:off x="6107048" y="8063610"/>
            <a:ext cx="107314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350" dirty="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31" name="object 231"/>
          <p:cNvSpPr/>
          <p:nvPr/>
        </p:nvSpPr>
        <p:spPr>
          <a:xfrm>
            <a:off x="6436740" y="8196706"/>
            <a:ext cx="167640" cy="0"/>
          </a:xfrm>
          <a:custGeom>
            <a:avLst/>
            <a:gdLst/>
            <a:ahLst/>
            <a:cxnLst/>
            <a:rect l="l" t="t" r="r" b="b"/>
            <a:pathLst>
              <a:path w="167640">
                <a:moveTo>
                  <a:pt x="0" y="0"/>
                </a:moveTo>
                <a:lnTo>
                  <a:pt x="167639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801928" y="7908670"/>
            <a:ext cx="0" cy="530860"/>
          </a:xfrm>
          <a:custGeom>
            <a:avLst/>
            <a:gdLst/>
            <a:ahLst/>
            <a:cxnLst/>
            <a:rect l="l" t="t" r="r" b="b"/>
            <a:pathLst>
              <a:path h="530859">
                <a:moveTo>
                  <a:pt x="0" y="0"/>
                </a:moveTo>
                <a:lnTo>
                  <a:pt x="0" y="530352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 txBox="1"/>
          <p:nvPr/>
        </p:nvSpPr>
        <p:spPr>
          <a:xfrm>
            <a:off x="859332" y="8575928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51)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34" name="object 234"/>
          <p:cNvSpPr txBox="1"/>
          <p:nvPr/>
        </p:nvSpPr>
        <p:spPr>
          <a:xfrm>
            <a:off x="1301622" y="8612504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5" name="object 235"/>
          <p:cNvSpPr txBox="1"/>
          <p:nvPr/>
        </p:nvSpPr>
        <p:spPr>
          <a:xfrm>
            <a:off x="1292478" y="8771001"/>
            <a:ext cx="28321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5" dirty="0">
                <a:latin typeface="Cambria Math"/>
                <a:cs typeface="Cambria Math"/>
              </a:rPr>
              <a:t>𝑎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36" name="object 236"/>
          <p:cNvSpPr/>
          <p:nvPr/>
        </p:nvSpPr>
        <p:spPr>
          <a:xfrm>
            <a:off x="1774570" y="8521572"/>
            <a:ext cx="100965" cy="0"/>
          </a:xfrm>
          <a:custGeom>
            <a:avLst/>
            <a:gdLst/>
            <a:ahLst/>
            <a:cxnLst/>
            <a:rect l="l" t="t" r="r" b="b"/>
            <a:pathLst>
              <a:path w="100964">
                <a:moveTo>
                  <a:pt x="0" y="0"/>
                </a:moveTo>
                <a:lnTo>
                  <a:pt x="10058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2219832" y="8521572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0" y="0"/>
                </a:moveTo>
                <a:lnTo>
                  <a:pt x="103631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 txBox="1"/>
          <p:nvPr/>
        </p:nvSpPr>
        <p:spPr>
          <a:xfrm>
            <a:off x="1639951" y="8107857"/>
            <a:ext cx="691515" cy="861060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R="87630" algn="r">
              <a:lnSpc>
                <a:spcPct val="100000"/>
              </a:lnSpc>
              <a:spcBef>
                <a:spcPts val="750"/>
              </a:spcBef>
            </a:pPr>
            <a:r>
              <a:rPr sz="1400" spc="2105" dirty="0">
                <a:latin typeface="Cambria Math"/>
                <a:cs typeface="Cambria Math"/>
              </a:rPr>
              <a:t>𝑕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650"/>
              </a:spcBef>
            </a:pPr>
            <a:r>
              <a:rPr sz="1200" spc="-600" baseline="55555" dirty="0">
                <a:latin typeface="Cambria Math"/>
                <a:cs typeface="Cambria Math"/>
              </a:rPr>
              <a:t>3</a:t>
            </a:r>
            <a:r>
              <a:rPr sz="800" spc="700" dirty="0">
                <a:latin typeface="Cambria Math"/>
                <a:cs typeface="Cambria Math"/>
              </a:rPr>
              <a:t> </a:t>
            </a:r>
            <a:r>
              <a:rPr sz="2100" spc="-7" baseline="3968" dirty="0">
                <a:latin typeface="Cambria Math"/>
                <a:cs typeface="Cambria Math"/>
              </a:rPr>
              <a:t>𝑥 </a:t>
            </a:r>
            <a:r>
              <a:rPr sz="2100" spc="-15" baseline="3968" dirty="0">
                <a:latin typeface="Cambria Math"/>
                <a:cs typeface="Cambria Math"/>
              </a:rPr>
              <a:t>−</a:t>
            </a:r>
            <a:r>
              <a:rPr sz="2100" spc="172" baseline="3968" dirty="0">
                <a:latin typeface="Cambria Math"/>
                <a:cs typeface="Cambria Math"/>
              </a:rPr>
              <a:t> </a:t>
            </a:r>
            <a:r>
              <a:rPr sz="1200" spc="-600" baseline="55555" dirty="0">
                <a:latin typeface="Cambria Math"/>
                <a:cs typeface="Cambria Math"/>
              </a:rPr>
              <a:t>3</a:t>
            </a:r>
            <a:r>
              <a:rPr sz="800" spc="700" dirty="0">
                <a:latin typeface="Cambria Math"/>
                <a:cs typeface="Cambria Math"/>
              </a:rPr>
              <a:t> </a:t>
            </a:r>
            <a:r>
              <a:rPr sz="2100" spc="-7" baseline="3968" dirty="0">
                <a:latin typeface="Cambria Math"/>
                <a:cs typeface="Cambria Math"/>
              </a:rPr>
              <a:t>𝑎</a:t>
            </a:r>
            <a:endParaRPr sz="2100" baseline="3968">
              <a:latin typeface="Cambria Math"/>
              <a:cs typeface="Cambria Math"/>
            </a:endParaRPr>
          </a:p>
          <a:p>
            <a:pPr marR="139065" algn="r">
              <a:lnSpc>
                <a:spcPct val="100000"/>
              </a:lnSpc>
              <a:spcBef>
                <a:spcPts val="240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4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𝑎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9" name="object 239"/>
          <p:cNvSpPr/>
          <p:nvPr/>
        </p:nvSpPr>
        <p:spPr>
          <a:xfrm>
            <a:off x="1640458" y="8750172"/>
            <a:ext cx="683260" cy="0"/>
          </a:xfrm>
          <a:custGeom>
            <a:avLst/>
            <a:gdLst/>
            <a:ahLst/>
            <a:cxnLst/>
            <a:rect l="l" t="t" r="r" b="b"/>
            <a:pathLst>
              <a:path w="683260">
                <a:moveTo>
                  <a:pt x="0" y="0"/>
                </a:moveTo>
                <a:lnTo>
                  <a:pt x="68305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 txBox="1"/>
          <p:nvPr/>
        </p:nvSpPr>
        <p:spPr>
          <a:xfrm>
            <a:off x="3246882" y="7879511"/>
            <a:ext cx="257810" cy="79375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34"/>
              </a:spcBef>
            </a:pPr>
            <a:r>
              <a:rPr sz="1400" spc="5" dirty="0">
                <a:latin typeface="Cambria Math"/>
                <a:cs typeface="Cambria Math"/>
              </a:rPr>
              <a:t>−</a:t>
            </a: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  <a:p>
            <a:pPr marL="27305">
              <a:lnSpc>
                <a:spcPct val="100000"/>
              </a:lnSpc>
              <a:spcBef>
                <a:spcPts val="335"/>
              </a:spcBef>
            </a:pPr>
            <a:r>
              <a:rPr sz="1400" spc="-10" dirty="0">
                <a:latin typeface="Cambria Math"/>
                <a:cs typeface="Cambria Math"/>
              </a:rPr>
              <a:t>16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1" name="object 241"/>
          <p:cNvSpPr txBox="1"/>
          <p:nvPr/>
        </p:nvSpPr>
        <p:spPr>
          <a:xfrm>
            <a:off x="3487673" y="8716136"/>
            <a:ext cx="965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42" name="object 242"/>
          <p:cNvSpPr/>
          <p:nvPr/>
        </p:nvSpPr>
        <p:spPr>
          <a:xfrm>
            <a:off x="3399790" y="8756268"/>
            <a:ext cx="182880" cy="0"/>
          </a:xfrm>
          <a:custGeom>
            <a:avLst/>
            <a:gdLst/>
            <a:ahLst/>
            <a:cxnLst/>
            <a:rect l="l" t="t" r="r" b="b"/>
            <a:pathLst>
              <a:path w="182879">
                <a:moveTo>
                  <a:pt x="0" y="0"/>
                </a:moveTo>
                <a:lnTo>
                  <a:pt x="18287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 txBox="1"/>
          <p:nvPr/>
        </p:nvSpPr>
        <p:spPr>
          <a:xfrm>
            <a:off x="3265170" y="8697848"/>
            <a:ext cx="8128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5" dirty="0">
                <a:latin typeface="Cambria Math"/>
                <a:cs typeface="Cambria Math"/>
              </a:rPr>
              <a:t>3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244" name="object 244"/>
          <p:cNvSpPr/>
          <p:nvPr/>
        </p:nvSpPr>
        <p:spPr>
          <a:xfrm>
            <a:off x="3168142" y="8710548"/>
            <a:ext cx="414655" cy="0"/>
          </a:xfrm>
          <a:custGeom>
            <a:avLst/>
            <a:gdLst/>
            <a:ahLst/>
            <a:cxnLst/>
            <a:rect l="l" t="t" r="r" b="b"/>
            <a:pathLst>
              <a:path w="414654">
                <a:moveTo>
                  <a:pt x="0" y="0"/>
                </a:moveTo>
                <a:lnTo>
                  <a:pt x="41452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 txBox="1"/>
          <p:nvPr/>
        </p:nvSpPr>
        <p:spPr>
          <a:xfrm>
            <a:off x="3896359" y="8575928"/>
            <a:ext cx="71247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54025" algn="l"/>
              </a:tabLst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52)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6" name="object 246"/>
          <p:cNvSpPr txBox="1"/>
          <p:nvPr/>
        </p:nvSpPr>
        <p:spPr>
          <a:xfrm>
            <a:off x="4332223" y="8731377"/>
            <a:ext cx="2825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→3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47" name="object 247"/>
          <p:cNvSpPr txBox="1"/>
          <p:nvPr/>
        </p:nvSpPr>
        <p:spPr>
          <a:xfrm>
            <a:off x="4698238" y="8691752"/>
            <a:ext cx="43434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3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8" name="object 248"/>
          <p:cNvSpPr/>
          <p:nvPr/>
        </p:nvSpPr>
        <p:spPr>
          <a:xfrm>
            <a:off x="4710938" y="8710548"/>
            <a:ext cx="411480" cy="0"/>
          </a:xfrm>
          <a:custGeom>
            <a:avLst/>
            <a:gdLst/>
            <a:ahLst/>
            <a:cxnLst/>
            <a:rect l="l" t="t" r="r" b="b"/>
            <a:pathLst>
              <a:path w="411479">
                <a:moveTo>
                  <a:pt x="0" y="0"/>
                </a:moveTo>
                <a:lnTo>
                  <a:pt x="41147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 txBox="1"/>
          <p:nvPr/>
        </p:nvSpPr>
        <p:spPr>
          <a:xfrm>
            <a:off x="5140197" y="8572880"/>
            <a:ext cx="11303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375" dirty="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0" name="object 250"/>
          <p:cNvSpPr txBox="1"/>
          <p:nvPr/>
        </p:nvSpPr>
        <p:spPr>
          <a:xfrm>
            <a:off x="4853685" y="8435720"/>
            <a:ext cx="71247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600710" algn="l"/>
              </a:tabLst>
            </a:pPr>
            <a:r>
              <a:rPr sz="1400" spc="-5" dirty="0">
                <a:latin typeface="Cambria Math"/>
                <a:cs typeface="Cambria Math"/>
              </a:rPr>
              <a:t>1	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1" name="object 251"/>
          <p:cNvSpPr txBox="1"/>
          <p:nvPr/>
        </p:nvSpPr>
        <p:spPr>
          <a:xfrm>
            <a:off x="5228971" y="8725280"/>
            <a:ext cx="55054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600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𝑥 </a:t>
            </a:r>
            <a:r>
              <a:rPr sz="2100" spc="-15" baseline="1984" dirty="0">
                <a:latin typeface="Cambria Math"/>
                <a:cs typeface="Cambria Math"/>
              </a:rPr>
              <a:t>+</a:t>
            </a:r>
            <a:r>
              <a:rPr sz="2100" spc="-52" baseline="1984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1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252" name="object 252"/>
          <p:cNvSpPr/>
          <p:nvPr/>
        </p:nvSpPr>
        <p:spPr>
          <a:xfrm>
            <a:off x="5357495" y="8759316"/>
            <a:ext cx="411480" cy="0"/>
          </a:xfrm>
          <a:custGeom>
            <a:avLst/>
            <a:gdLst/>
            <a:ahLst/>
            <a:cxnLst/>
            <a:rect l="l" t="t" r="r" b="b"/>
            <a:pathLst>
              <a:path w="411479">
                <a:moveTo>
                  <a:pt x="0" y="0"/>
                </a:moveTo>
                <a:lnTo>
                  <a:pt x="41147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5241671" y="8710548"/>
            <a:ext cx="527685" cy="0"/>
          </a:xfrm>
          <a:custGeom>
            <a:avLst/>
            <a:gdLst/>
            <a:ahLst/>
            <a:cxnLst/>
            <a:rect l="l" t="t" r="r" b="b"/>
            <a:pathLst>
              <a:path w="527685">
                <a:moveTo>
                  <a:pt x="0" y="0"/>
                </a:moveTo>
                <a:lnTo>
                  <a:pt x="52730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 txBox="1"/>
          <p:nvPr/>
        </p:nvSpPr>
        <p:spPr>
          <a:xfrm>
            <a:off x="5966586" y="8435720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5" name="object 255"/>
          <p:cNvSpPr txBox="1"/>
          <p:nvPr/>
        </p:nvSpPr>
        <p:spPr>
          <a:xfrm>
            <a:off x="5966586" y="8691752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6" name="object 256"/>
          <p:cNvSpPr/>
          <p:nvPr/>
        </p:nvSpPr>
        <p:spPr>
          <a:xfrm>
            <a:off x="5979286" y="8710548"/>
            <a:ext cx="98425" cy="0"/>
          </a:xfrm>
          <a:custGeom>
            <a:avLst/>
            <a:gdLst/>
            <a:ahLst/>
            <a:cxnLst/>
            <a:rect l="l" t="t" r="r" b="b"/>
            <a:pathLst>
              <a:path w="98425">
                <a:moveTo>
                  <a:pt x="0" y="0"/>
                </a:moveTo>
                <a:lnTo>
                  <a:pt x="9784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 txBox="1"/>
          <p:nvPr/>
        </p:nvSpPr>
        <p:spPr>
          <a:xfrm>
            <a:off x="5792851" y="8572880"/>
            <a:ext cx="3848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83845" algn="l"/>
              </a:tabLst>
            </a:pPr>
            <a:r>
              <a:rPr sz="1400" spc="-10" dirty="0">
                <a:latin typeface="Cambria Math"/>
                <a:cs typeface="Cambria Math"/>
              </a:rPr>
              <a:t>−	</a:t>
            </a:r>
            <a:r>
              <a:rPr sz="1400" spc="365" dirty="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8" name="object 258"/>
          <p:cNvSpPr/>
          <p:nvPr/>
        </p:nvSpPr>
        <p:spPr>
          <a:xfrm>
            <a:off x="6403213" y="8728836"/>
            <a:ext cx="231775" cy="0"/>
          </a:xfrm>
          <a:custGeom>
            <a:avLst/>
            <a:gdLst/>
            <a:ahLst/>
            <a:cxnLst/>
            <a:rect l="l" t="t" r="r" b="b"/>
            <a:pathLst>
              <a:path w="231775">
                <a:moveTo>
                  <a:pt x="0" y="0"/>
                </a:moveTo>
                <a:lnTo>
                  <a:pt x="23164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801928" y="8438971"/>
            <a:ext cx="0" cy="530860"/>
          </a:xfrm>
          <a:custGeom>
            <a:avLst/>
            <a:gdLst/>
            <a:ahLst/>
            <a:cxnLst/>
            <a:rect l="l" t="t" r="r" b="b"/>
            <a:pathLst>
              <a:path h="530859">
                <a:moveTo>
                  <a:pt x="0" y="0"/>
                </a:moveTo>
                <a:lnTo>
                  <a:pt x="0" y="530656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 txBox="1"/>
          <p:nvPr/>
        </p:nvSpPr>
        <p:spPr>
          <a:xfrm>
            <a:off x="859332" y="9103232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53)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61" name="object 261"/>
          <p:cNvSpPr txBox="1"/>
          <p:nvPr/>
        </p:nvSpPr>
        <p:spPr>
          <a:xfrm>
            <a:off x="1292478" y="9139808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62" name="object 262"/>
          <p:cNvSpPr txBox="1"/>
          <p:nvPr/>
        </p:nvSpPr>
        <p:spPr>
          <a:xfrm>
            <a:off x="1295527" y="9298330"/>
            <a:ext cx="26416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85" dirty="0">
                <a:latin typeface="Cambria Math"/>
                <a:cs typeface="Cambria Math"/>
              </a:rPr>
              <a:t>𝑡</a:t>
            </a:r>
            <a:r>
              <a:rPr sz="1000" dirty="0">
                <a:latin typeface="Cambria Math"/>
                <a:cs typeface="Cambria Math"/>
              </a:rPr>
              <a:t>→2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63" name="object 263"/>
          <p:cNvSpPr/>
          <p:nvPr/>
        </p:nvSpPr>
        <p:spPr>
          <a:xfrm>
            <a:off x="1750186" y="9024492"/>
            <a:ext cx="1146810" cy="0"/>
          </a:xfrm>
          <a:custGeom>
            <a:avLst/>
            <a:gdLst/>
            <a:ahLst/>
            <a:cxnLst/>
            <a:rect l="l" t="t" r="r" b="b"/>
            <a:pathLst>
              <a:path w="1146810">
                <a:moveTo>
                  <a:pt x="0" y="0"/>
                </a:moveTo>
                <a:lnTo>
                  <a:pt x="114665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 txBox="1"/>
          <p:nvPr/>
        </p:nvSpPr>
        <p:spPr>
          <a:xfrm>
            <a:off x="1606422" y="8958732"/>
            <a:ext cx="1295400" cy="53784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34"/>
              </a:spcBef>
            </a:pPr>
            <a:r>
              <a:rPr sz="1400" spc="720" dirty="0">
                <a:latin typeface="Cambria Math"/>
                <a:cs typeface="Cambria Math"/>
              </a:rPr>
              <a:t> </a:t>
            </a: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𝑡 </a:t>
            </a:r>
            <a:r>
              <a:rPr sz="1400" spc="-10" dirty="0">
                <a:latin typeface="Cambria Math"/>
                <a:cs typeface="Cambria Math"/>
              </a:rPr>
              <a:t>+ 4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𝑡 </a:t>
            </a:r>
            <a:r>
              <a:rPr sz="1400" spc="-10" dirty="0">
                <a:latin typeface="Cambria Math"/>
                <a:cs typeface="Cambria Math"/>
              </a:rPr>
              <a:t>− 2</a:t>
            </a:r>
            <a:r>
              <a:rPr sz="2100" spc="15" baseline="1984" dirty="0">
                <a:latin typeface="Cambria Math"/>
                <a:cs typeface="Cambria Math"/>
              </a:rPr>
              <a:t> </a:t>
            </a:r>
            <a:r>
              <a:rPr sz="1500" baseline="25000" dirty="0">
                <a:latin typeface="Cambria Math"/>
                <a:cs typeface="Cambria Math"/>
              </a:rPr>
              <a:t>4</a:t>
            </a:r>
            <a:endParaRPr sz="1500" baseline="250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335"/>
              </a:spcBef>
            </a:pP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3𝑡 − 6</a:t>
            </a:r>
            <a:r>
              <a:rPr sz="2100" spc="37" baseline="1984" dirty="0">
                <a:latin typeface="Cambria Math"/>
                <a:cs typeface="Cambria Math"/>
              </a:rPr>
              <a:t> </a:t>
            </a:r>
            <a:r>
              <a:rPr sz="1500" baseline="25000" dirty="0">
                <a:latin typeface="Cambria Math"/>
                <a:cs typeface="Cambria Math"/>
              </a:rPr>
              <a:t>2</a:t>
            </a:r>
            <a:endParaRPr sz="1500" baseline="25000">
              <a:latin typeface="Cambria Math"/>
              <a:cs typeface="Cambria Math"/>
            </a:endParaRPr>
          </a:p>
        </p:txBody>
      </p:sp>
      <p:sp>
        <p:nvSpPr>
          <p:cNvPr id="265" name="object 265"/>
          <p:cNvSpPr/>
          <p:nvPr/>
        </p:nvSpPr>
        <p:spPr>
          <a:xfrm>
            <a:off x="1619122" y="9277476"/>
            <a:ext cx="1278255" cy="0"/>
          </a:xfrm>
          <a:custGeom>
            <a:avLst/>
            <a:gdLst/>
            <a:ahLst/>
            <a:cxnLst/>
            <a:rect l="l" t="t" r="r" b="b"/>
            <a:pathLst>
              <a:path w="1278255">
                <a:moveTo>
                  <a:pt x="0" y="0"/>
                </a:moveTo>
                <a:lnTo>
                  <a:pt x="127774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3384550" y="9048876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 txBox="1"/>
          <p:nvPr/>
        </p:nvSpPr>
        <p:spPr>
          <a:xfrm>
            <a:off x="3155442" y="8641765"/>
            <a:ext cx="355600" cy="861060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25"/>
              </a:spcBef>
            </a:pPr>
            <a:r>
              <a:rPr sz="1400" spc="-5" dirty="0">
                <a:latin typeface="Cambria Math"/>
                <a:cs typeface="Cambria Math"/>
              </a:rPr>
              <a:t>3</a:t>
            </a:r>
            <a:r>
              <a:rPr sz="1400" spc="4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𝑎</a:t>
            </a:r>
            <a:endParaRPr sz="1400">
              <a:latin typeface="Cambria Math"/>
              <a:cs typeface="Cambria Math"/>
            </a:endParaRPr>
          </a:p>
          <a:p>
            <a:pPr marL="113030" marR="20320" algn="ctr">
              <a:lnSpc>
                <a:spcPct val="117200"/>
              </a:lnSpc>
              <a:spcBef>
                <a:spcPts val="335"/>
              </a:spcBef>
            </a:pPr>
            <a:r>
              <a:rPr sz="1400" spc="600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6  </a:t>
            </a:r>
            <a:r>
              <a:rPr sz="1400" spc="-5" dirty="0">
                <a:latin typeface="Cambria Math"/>
                <a:cs typeface="Cambria Math"/>
              </a:rPr>
              <a:t>9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68" name="object 268"/>
          <p:cNvSpPr/>
          <p:nvPr/>
        </p:nvSpPr>
        <p:spPr>
          <a:xfrm>
            <a:off x="3268726" y="9283572"/>
            <a:ext cx="216535" cy="0"/>
          </a:xfrm>
          <a:custGeom>
            <a:avLst/>
            <a:gdLst/>
            <a:ahLst/>
            <a:cxnLst/>
            <a:rect l="l" t="t" r="r" b="b"/>
            <a:pathLst>
              <a:path w="216535">
                <a:moveTo>
                  <a:pt x="0" y="0"/>
                </a:moveTo>
                <a:lnTo>
                  <a:pt x="21640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 txBox="1"/>
          <p:nvPr/>
        </p:nvSpPr>
        <p:spPr>
          <a:xfrm>
            <a:off x="3896359" y="9103232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54)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70" name="object 270"/>
          <p:cNvSpPr txBox="1"/>
          <p:nvPr/>
        </p:nvSpPr>
        <p:spPr>
          <a:xfrm>
            <a:off x="4374896" y="9142856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71" name="object 271"/>
          <p:cNvSpPr txBox="1"/>
          <p:nvPr/>
        </p:nvSpPr>
        <p:spPr>
          <a:xfrm>
            <a:off x="4332223" y="9301377"/>
            <a:ext cx="35179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-10" dirty="0">
                <a:latin typeface="Cambria Math"/>
                <a:cs typeface="Cambria Math"/>
              </a:rPr>
              <a:t>81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72" name="object 272"/>
          <p:cNvSpPr/>
          <p:nvPr/>
        </p:nvSpPr>
        <p:spPr>
          <a:xfrm>
            <a:off x="4918202" y="9051925"/>
            <a:ext cx="100965" cy="0"/>
          </a:xfrm>
          <a:custGeom>
            <a:avLst/>
            <a:gdLst/>
            <a:ahLst/>
            <a:cxnLst/>
            <a:rect l="l" t="t" r="r" b="b"/>
            <a:pathLst>
              <a:path w="100964">
                <a:moveTo>
                  <a:pt x="0" y="0"/>
                </a:moveTo>
                <a:lnTo>
                  <a:pt x="1005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 txBox="1"/>
          <p:nvPr/>
        </p:nvSpPr>
        <p:spPr>
          <a:xfrm>
            <a:off x="4783582" y="9017889"/>
            <a:ext cx="55689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200" spc="-600" baseline="55555" dirty="0">
                <a:latin typeface="Cambria Math"/>
                <a:cs typeface="Cambria Math"/>
              </a:rPr>
              <a:t>4</a:t>
            </a:r>
            <a:r>
              <a:rPr sz="800" spc="680" dirty="0">
                <a:latin typeface="Cambria Math"/>
                <a:cs typeface="Cambria Math"/>
              </a:rPr>
              <a:t> </a:t>
            </a:r>
            <a:r>
              <a:rPr sz="2100" spc="-7" baseline="3968" dirty="0">
                <a:latin typeface="Cambria Math"/>
                <a:cs typeface="Cambria Math"/>
              </a:rPr>
              <a:t>𝑥 </a:t>
            </a:r>
            <a:r>
              <a:rPr sz="2100" spc="-15" baseline="3968" dirty="0">
                <a:latin typeface="Cambria Math"/>
                <a:cs typeface="Cambria Math"/>
              </a:rPr>
              <a:t>−</a:t>
            </a:r>
            <a:r>
              <a:rPr sz="2100" spc="22" baseline="3968" dirty="0">
                <a:latin typeface="Cambria Math"/>
                <a:cs typeface="Cambria Math"/>
              </a:rPr>
              <a:t> </a:t>
            </a:r>
            <a:r>
              <a:rPr sz="2100" spc="-7" baseline="3968" dirty="0">
                <a:latin typeface="Cambria Math"/>
                <a:cs typeface="Cambria Math"/>
              </a:rPr>
              <a:t>3</a:t>
            </a:r>
            <a:endParaRPr sz="2100" baseline="3968">
              <a:latin typeface="Cambria Math"/>
              <a:cs typeface="Cambria Math"/>
            </a:endParaRPr>
          </a:p>
        </p:txBody>
      </p:sp>
      <p:sp>
        <p:nvSpPr>
          <p:cNvPr id="274" name="object 274"/>
          <p:cNvSpPr txBox="1"/>
          <p:nvPr/>
        </p:nvSpPr>
        <p:spPr>
          <a:xfrm>
            <a:off x="4786629" y="9261754"/>
            <a:ext cx="53467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− 81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75" name="object 275"/>
          <p:cNvSpPr/>
          <p:nvPr/>
        </p:nvSpPr>
        <p:spPr>
          <a:xfrm>
            <a:off x="4784090" y="9280525"/>
            <a:ext cx="542925" cy="0"/>
          </a:xfrm>
          <a:custGeom>
            <a:avLst/>
            <a:gdLst/>
            <a:ahLst/>
            <a:cxnLst/>
            <a:rect l="l" t="t" r="r" b="b"/>
            <a:pathLst>
              <a:path w="542925">
                <a:moveTo>
                  <a:pt x="0" y="0"/>
                </a:moveTo>
                <a:lnTo>
                  <a:pt x="5428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 txBox="1"/>
          <p:nvPr/>
        </p:nvSpPr>
        <p:spPr>
          <a:xfrm>
            <a:off x="6360033" y="7926451"/>
            <a:ext cx="318135" cy="1551940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60"/>
              </a:spcBef>
            </a:pPr>
            <a:r>
              <a:rPr sz="1200" dirty="0">
                <a:latin typeface="Cambria Math"/>
                <a:cs typeface="Cambria Math"/>
              </a:rPr>
              <a:t>1</a:t>
            </a:r>
            <a:endParaRPr sz="1200">
              <a:latin typeface="Cambria Math"/>
              <a:cs typeface="Cambria Math"/>
            </a:endParaRPr>
          </a:p>
          <a:p>
            <a:pPr marL="5715" algn="ctr">
              <a:lnSpc>
                <a:spcPct val="100000"/>
              </a:lnSpc>
              <a:spcBef>
                <a:spcPts val="265"/>
              </a:spcBef>
            </a:pPr>
            <a:r>
              <a:rPr sz="1200" spc="5" dirty="0">
                <a:latin typeface="Cambria Math"/>
                <a:cs typeface="Cambria Math"/>
              </a:rPr>
              <a:t>32</a:t>
            </a:r>
            <a:endParaRPr sz="12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740"/>
              </a:spcBef>
            </a:pPr>
            <a:r>
              <a:rPr sz="1400" dirty="0">
                <a:latin typeface="Cambria Math"/>
                <a:cs typeface="Cambria Math"/>
              </a:rPr>
              <a:t>−1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335"/>
              </a:spcBef>
            </a:pPr>
            <a:r>
              <a:rPr sz="1400" spc="-10" dirty="0">
                <a:latin typeface="Cambria Math"/>
                <a:cs typeface="Cambria Math"/>
              </a:rPr>
              <a:t>16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480"/>
              </a:spcBef>
            </a:pP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335"/>
              </a:spcBef>
            </a:pPr>
            <a:r>
              <a:rPr sz="1400" spc="-10" dirty="0">
                <a:latin typeface="Cambria Math"/>
                <a:cs typeface="Cambria Math"/>
              </a:rPr>
              <a:t>108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77" name="object 277"/>
          <p:cNvSpPr/>
          <p:nvPr/>
        </p:nvSpPr>
        <p:spPr>
          <a:xfrm>
            <a:off x="6372733" y="9259188"/>
            <a:ext cx="295910" cy="0"/>
          </a:xfrm>
          <a:custGeom>
            <a:avLst/>
            <a:gdLst/>
            <a:ahLst/>
            <a:cxnLst/>
            <a:rect l="l" t="t" r="r" b="b"/>
            <a:pathLst>
              <a:path w="295909">
                <a:moveTo>
                  <a:pt x="0" y="0"/>
                </a:moveTo>
                <a:lnTo>
                  <a:pt x="29565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801928" y="8969654"/>
            <a:ext cx="0" cy="530860"/>
          </a:xfrm>
          <a:custGeom>
            <a:avLst/>
            <a:gdLst/>
            <a:ahLst/>
            <a:cxnLst/>
            <a:rect l="l" t="t" r="r" b="b"/>
            <a:pathLst>
              <a:path h="530859">
                <a:moveTo>
                  <a:pt x="0" y="0"/>
                </a:moveTo>
                <a:lnTo>
                  <a:pt x="0" y="530352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9"/>
              </a:lnSpc>
            </a:pPr>
            <a:r>
              <a:rPr spc="-5" dirty="0"/>
              <a:t>27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2290" y="195960"/>
            <a:ext cx="6959168" cy="102532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88644" y="424637"/>
            <a:ext cx="2390140" cy="7023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6000"/>
              </a:lnSpc>
              <a:spcBef>
                <a:spcPts val="95"/>
              </a:spcBef>
            </a:pPr>
            <a:r>
              <a:rPr sz="1000" b="1" spc="-5" dirty="0">
                <a:latin typeface="Segoe Print"/>
                <a:cs typeface="Segoe Print"/>
              </a:rPr>
              <a:t>University </a:t>
            </a:r>
            <a:r>
              <a:rPr sz="1000" b="1" spc="-10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Diyala </a:t>
            </a:r>
            <a:r>
              <a:rPr sz="1000" b="1" dirty="0">
                <a:latin typeface="Segoe Print"/>
                <a:cs typeface="Segoe Print"/>
              </a:rPr>
              <a:t>/ </a:t>
            </a:r>
            <a:r>
              <a:rPr sz="1000" b="1" spc="-5" dirty="0">
                <a:latin typeface="Segoe Print"/>
                <a:cs typeface="Segoe Print"/>
              </a:rPr>
              <a:t>College </a:t>
            </a:r>
            <a:r>
              <a:rPr sz="1000" b="1" spc="5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Eng.  Civil Engineering</a:t>
            </a:r>
            <a:r>
              <a:rPr sz="1000" b="1" spc="10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Department.</a:t>
            </a:r>
            <a:endParaRPr sz="10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000" b="1" dirty="0">
                <a:latin typeface="Segoe Print"/>
                <a:cs typeface="Segoe Print"/>
              </a:rPr>
              <a:t>Class: 1</a:t>
            </a:r>
            <a:r>
              <a:rPr sz="975" b="1" baseline="25641" dirty="0">
                <a:latin typeface="Segoe Print"/>
                <a:cs typeface="Segoe Print"/>
              </a:rPr>
              <a:t>st </a:t>
            </a:r>
            <a:r>
              <a:rPr sz="1000" b="1" dirty="0">
                <a:latin typeface="Segoe Print"/>
                <a:cs typeface="Segoe Print"/>
              </a:rPr>
              <a:t>year / </a:t>
            </a:r>
            <a:r>
              <a:rPr sz="1000" b="1" spc="-5" dirty="0">
                <a:latin typeface="Segoe Print"/>
                <a:cs typeface="Segoe Print"/>
              </a:rPr>
              <a:t>Mathematics</a:t>
            </a:r>
            <a:r>
              <a:rPr sz="1000" b="1" spc="-200" dirty="0">
                <a:latin typeface="Segoe Print"/>
                <a:cs typeface="Segoe Print"/>
              </a:rPr>
              <a:t> </a:t>
            </a:r>
            <a:r>
              <a:rPr sz="1000" b="1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358129" y="434593"/>
            <a:ext cx="1458595" cy="734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831900" y="1432306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55)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265047" y="1484121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268094" y="1642999"/>
            <a:ext cx="26416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85" dirty="0">
                <a:latin typeface="Cambria Math"/>
                <a:cs typeface="Cambria Math"/>
              </a:rPr>
              <a:t>𝑡</a:t>
            </a:r>
            <a:r>
              <a:rPr sz="1000" dirty="0">
                <a:latin typeface="Cambria Math"/>
                <a:cs typeface="Cambria Math"/>
              </a:rPr>
              <a:t>→7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578991" y="1346961"/>
            <a:ext cx="76136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720" dirty="0">
                <a:latin typeface="Cambria Math"/>
                <a:cs typeface="Cambria Math"/>
              </a:rPr>
              <a:t> </a:t>
            </a: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𝑡 </a:t>
            </a:r>
            <a:r>
              <a:rPr sz="1400" spc="-10" dirty="0">
                <a:latin typeface="Cambria Math"/>
                <a:cs typeface="Cambria Math"/>
              </a:rPr>
              <a:t>− 7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r>
              <a:rPr sz="1500" baseline="25000" dirty="0">
                <a:latin typeface="Cambria Math"/>
                <a:cs typeface="Cambria Math"/>
              </a:rPr>
              <a:t>3</a:t>
            </a:r>
            <a:endParaRPr sz="1500" baseline="25000">
              <a:latin typeface="Cambria Math"/>
              <a:cs typeface="Cambria Math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1722754" y="1368805"/>
            <a:ext cx="613410" cy="0"/>
          </a:xfrm>
          <a:custGeom>
            <a:avLst/>
            <a:gdLst/>
            <a:ahLst/>
            <a:cxnLst/>
            <a:rect l="l" t="t" r="r" b="b"/>
            <a:pathLst>
              <a:path w="613410">
                <a:moveTo>
                  <a:pt x="0" y="0"/>
                </a:moveTo>
                <a:lnTo>
                  <a:pt x="61295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591691" y="1621789"/>
            <a:ext cx="747395" cy="0"/>
          </a:xfrm>
          <a:custGeom>
            <a:avLst/>
            <a:gdLst/>
            <a:ahLst/>
            <a:cxnLst/>
            <a:rect l="l" t="t" r="r" b="b"/>
            <a:pathLst>
              <a:path w="747394">
                <a:moveTo>
                  <a:pt x="0" y="0"/>
                </a:moveTo>
                <a:lnTo>
                  <a:pt x="74706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3329178" y="1438401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887215" y="1432306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56)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329176" y="1447545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323079" y="1606423"/>
            <a:ext cx="28575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𝑝</a:t>
            </a:r>
            <a:r>
              <a:rPr sz="1000" dirty="0">
                <a:latin typeface="Cambria Math"/>
                <a:cs typeface="Cambria Math"/>
              </a:rPr>
              <a:t>→1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692141" y="1310385"/>
            <a:ext cx="52006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15" dirty="0">
                <a:latin typeface="Cambria Math"/>
                <a:cs typeface="Cambria Math"/>
              </a:rPr>
              <a:t>𝑝</a:t>
            </a:r>
            <a:r>
              <a:rPr sz="1500" spc="22" baseline="30555" dirty="0">
                <a:latin typeface="Cambria Math"/>
                <a:cs typeface="Cambria Math"/>
              </a:rPr>
              <a:t>5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16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4704841" y="1585213"/>
            <a:ext cx="494030" cy="0"/>
          </a:xfrm>
          <a:custGeom>
            <a:avLst/>
            <a:gdLst/>
            <a:ahLst/>
            <a:cxnLst/>
            <a:rect l="l" t="t" r="r" b="b"/>
            <a:pathLst>
              <a:path w="494029">
                <a:moveTo>
                  <a:pt x="0" y="0"/>
                </a:moveTo>
                <a:lnTo>
                  <a:pt x="49377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6491096" y="1438401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5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774496" y="1332305"/>
            <a:ext cx="0" cy="464184"/>
          </a:xfrm>
          <a:custGeom>
            <a:avLst/>
            <a:gdLst/>
            <a:ahLst/>
            <a:cxnLst/>
            <a:rect l="l" t="t" r="r" b="b"/>
            <a:pathLst>
              <a:path h="464185">
                <a:moveTo>
                  <a:pt x="0" y="0"/>
                </a:moveTo>
                <a:lnTo>
                  <a:pt x="0" y="463600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831900" y="1923414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57)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271142" y="1938655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265047" y="2097150"/>
            <a:ext cx="2825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→3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591183" y="1603374"/>
            <a:ext cx="1211580" cy="6921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80340">
              <a:lnSpc>
                <a:spcPts val="162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𝑡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3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7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ts val="1620"/>
              </a:lnSpc>
            </a:pP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30555" dirty="0">
                <a:latin typeface="Cambria Math"/>
                <a:cs typeface="Cambria Math"/>
              </a:rPr>
              <a:t>4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10" dirty="0">
                <a:latin typeface="Cambria Math"/>
                <a:cs typeface="Cambria Math"/>
              </a:rPr>
              <a:t>18𝑥</a:t>
            </a:r>
            <a:r>
              <a:rPr sz="1500" spc="15" baseline="3055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21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81</a:t>
            </a:r>
            <a:endParaRPr sz="1400">
              <a:latin typeface="Cambria Math"/>
              <a:cs typeface="Cambria Math"/>
            </a:endParaRPr>
          </a:p>
          <a:p>
            <a:pPr marR="71120" algn="ctr">
              <a:lnSpc>
                <a:spcPct val="100000"/>
              </a:lnSpc>
              <a:spcBef>
                <a:spcPts val="335"/>
              </a:spcBef>
            </a:pP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5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3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423541" y="2051430"/>
            <a:ext cx="965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1603883" y="2076322"/>
            <a:ext cx="1189355" cy="0"/>
          </a:xfrm>
          <a:custGeom>
            <a:avLst/>
            <a:gdLst/>
            <a:ahLst/>
            <a:cxnLst/>
            <a:rect l="l" t="t" r="r" b="b"/>
            <a:pathLst>
              <a:path w="1189355">
                <a:moveTo>
                  <a:pt x="0" y="0"/>
                </a:moveTo>
                <a:lnTo>
                  <a:pt x="118902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3280409" y="1929510"/>
            <a:ext cx="220979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36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887215" y="1923414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58)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4329176" y="1953894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323079" y="2112390"/>
            <a:ext cx="2825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689094" y="1529003"/>
            <a:ext cx="617220" cy="525780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55244">
              <a:lnSpc>
                <a:spcPct val="100000"/>
              </a:lnSpc>
              <a:spcBef>
                <a:spcPts val="390"/>
              </a:spcBef>
            </a:pPr>
            <a:r>
              <a:rPr sz="1400" spc="-5" dirty="0">
                <a:latin typeface="Cambria Math"/>
                <a:cs typeface="Cambria Math"/>
              </a:rPr>
              <a:t>𝑝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30555" dirty="0">
                <a:latin typeface="Cambria Math"/>
                <a:cs typeface="Cambria Math"/>
              </a:rPr>
              <a:t>5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19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32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4701794" y="2091562"/>
            <a:ext cx="594995" cy="0"/>
          </a:xfrm>
          <a:custGeom>
            <a:avLst/>
            <a:gdLst/>
            <a:ahLst/>
            <a:cxnLst/>
            <a:rect l="l" t="t" r="r" b="b"/>
            <a:pathLst>
              <a:path w="594995">
                <a:moveTo>
                  <a:pt x="0" y="0"/>
                </a:moveTo>
                <a:lnTo>
                  <a:pt x="59466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6442328" y="1929510"/>
            <a:ext cx="220979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80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774496" y="1795906"/>
            <a:ext cx="0" cy="515620"/>
          </a:xfrm>
          <a:custGeom>
            <a:avLst/>
            <a:gdLst/>
            <a:ahLst/>
            <a:cxnLst/>
            <a:rect l="l" t="t" r="r" b="b"/>
            <a:pathLst>
              <a:path h="515619">
                <a:moveTo>
                  <a:pt x="0" y="0"/>
                </a:moveTo>
                <a:lnTo>
                  <a:pt x="0" y="515111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 txBox="1"/>
          <p:nvPr/>
        </p:nvSpPr>
        <p:spPr>
          <a:xfrm>
            <a:off x="831900" y="2432431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59)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274191" y="2447670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1265047" y="2606166"/>
            <a:ext cx="28892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5" dirty="0">
                <a:latin typeface="Cambria Math"/>
                <a:cs typeface="Cambria Math"/>
              </a:rPr>
              <a:t>𝑢</a:t>
            </a:r>
            <a:r>
              <a:rPr sz="1000" dirty="0">
                <a:latin typeface="Cambria Math"/>
                <a:cs typeface="Cambria Math"/>
              </a:rPr>
              <a:t>→1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1597278" y="2266619"/>
            <a:ext cx="1423035" cy="53784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34"/>
              </a:spcBef>
            </a:pP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3𝑢 + 4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2𝑢 − </a:t>
            </a:r>
            <a:r>
              <a:rPr sz="1400" spc="-5" dirty="0">
                <a:latin typeface="Cambria Math"/>
                <a:cs typeface="Cambria Math"/>
              </a:rPr>
              <a:t>2</a:t>
            </a:r>
            <a:r>
              <a:rPr sz="2100" spc="37" baseline="1984" dirty="0">
                <a:latin typeface="Cambria Math"/>
                <a:cs typeface="Cambria Math"/>
              </a:rPr>
              <a:t> </a:t>
            </a:r>
            <a:r>
              <a:rPr sz="1500" baseline="30555" dirty="0">
                <a:latin typeface="Cambria Math"/>
                <a:cs typeface="Cambria Math"/>
              </a:rPr>
              <a:t>3</a:t>
            </a:r>
            <a:endParaRPr sz="1500" baseline="30555">
              <a:latin typeface="Cambria Math"/>
              <a:cs typeface="Cambria Math"/>
            </a:endParaRPr>
          </a:p>
          <a:p>
            <a:pPr marR="62865" algn="ctr">
              <a:lnSpc>
                <a:spcPct val="100000"/>
              </a:lnSpc>
              <a:spcBef>
                <a:spcPts val="335"/>
              </a:spcBef>
            </a:pPr>
            <a:r>
              <a:rPr sz="2100" spc="397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𝑢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4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1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2542413" y="2560447"/>
            <a:ext cx="965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1609978" y="2585338"/>
            <a:ext cx="1405890" cy="0"/>
          </a:xfrm>
          <a:custGeom>
            <a:avLst/>
            <a:gdLst/>
            <a:ahLst/>
            <a:cxnLst/>
            <a:rect l="l" t="t" r="r" b="b"/>
            <a:pathLst>
              <a:path w="1405889">
                <a:moveTo>
                  <a:pt x="0" y="0"/>
                </a:moveTo>
                <a:lnTo>
                  <a:pt x="140576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 txBox="1"/>
          <p:nvPr/>
        </p:nvSpPr>
        <p:spPr>
          <a:xfrm>
            <a:off x="3213354" y="2435479"/>
            <a:ext cx="99314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686435" algn="l"/>
              </a:tabLst>
            </a:pPr>
            <a:r>
              <a:rPr sz="1400" spc="-20" dirty="0">
                <a:latin typeface="Cambria Math"/>
                <a:cs typeface="Cambria Math"/>
              </a:rPr>
              <a:t>−</a:t>
            </a:r>
            <a:r>
              <a:rPr sz="1400" spc="-10" dirty="0">
                <a:latin typeface="Cambria Math"/>
                <a:cs typeface="Cambria Math"/>
              </a:rPr>
              <a:t>5</a:t>
            </a:r>
            <a:r>
              <a:rPr sz="1400" spc="-5" dirty="0">
                <a:latin typeface="Cambria Math"/>
                <a:cs typeface="Cambria Math"/>
              </a:rPr>
              <a:t>6</a:t>
            </a:r>
            <a:r>
              <a:rPr sz="1400" dirty="0">
                <a:latin typeface="Cambria Math"/>
                <a:cs typeface="Cambria Math"/>
              </a:rPr>
              <a:t>	</a:t>
            </a: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60)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4329176" y="2472055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4323079" y="2630550"/>
            <a:ext cx="2825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4835905" y="2381122"/>
            <a:ext cx="100965" cy="0"/>
          </a:xfrm>
          <a:custGeom>
            <a:avLst/>
            <a:gdLst/>
            <a:ahLst/>
            <a:cxnLst/>
            <a:rect l="l" t="t" r="r" b="b"/>
            <a:pathLst>
              <a:path w="100964">
                <a:moveTo>
                  <a:pt x="0" y="0"/>
                </a:moveTo>
                <a:lnTo>
                  <a:pt x="10058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 txBox="1"/>
          <p:nvPr/>
        </p:nvSpPr>
        <p:spPr>
          <a:xfrm>
            <a:off x="4701285" y="2010588"/>
            <a:ext cx="556260" cy="57404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39370" algn="ctr">
              <a:lnSpc>
                <a:spcPct val="100000"/>
              </a:lnSpc>
              <a:spcBef>
                <a:spcPts val="580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1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480"/>
              </a:spcBef>
            </a:pPr>
            <a:r>
              <a:rPr sz="1200" spc="-600" baseline="55555" dirty="0">
                <a:latin typeface="Cambria Math"/>
                <a:cs typeface="Cambria Math"/>
              </a:rPr>
              <a:t>3</a:t>
            </a:r>
            <a:r>
              <a:rPr sz="800" spc="680" dirty="0">
                <a:latin typeface="Cambria Math"/>
                <a:cs typeface="Cambria Math"/>
              </a:rPr>
              <a:t> </a:t>
            </a:r>
            <a:r>
              <a:rPr sz="2100" spc="-7" baseline="3968" dirty="0">
                <a:latin typeface="Cambria Math"/>
                <a:cs typeface="Cambria Math"/>
              </a:rPr>
              <a:t>𝑥 </a:t>
            </a:r>
            <a:r>
              <a:rPr sz="2100" spc="-15" baseline="3968" dirty="0">
                <a:latin typeface="Cambria Math"/>
                <a:cs typeface="Cambria Math"/>
              </a:rPr>
              <a:t>−</a:t>
            </a:r>
            <a:r>
              <a:rPr sz="2100" spc="15" baseline="3968" dirty="0">
                <a:latin typeface="Cambria Math"/>
                <a:cs typeface="Cambria Math"/>
              </a:rPr>
              <a:t> </a:t>
            </a:r>
            <a:r>
              <a:rPr sz="2100" spc="-7" baseline="3968" dirty="0">
                <a:latin typeface="Cambria Math"/>
                <a:cs typeface="Cambria Math"/>
              </a:rPr>
              <a:t>1</a:t>
            </a:r>
            <a:endParaRPr sz="2100" baseline="3968">
              <a:latin typeface="Cambria Math"/>
              <a:cs typeface="Cambria Math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4701794" y="2609722"/>
            <a:ext cx="542925" cy="0"/>
          </a:xfrm>
          <a:custGeom>
            <a:avLst/>
            <a:gdLst/>
            <a:ahLst/>
            <a:cxnLst/>
            <a:rect l="l" t="t" r="r" b="b"/>
            <a:pathLst>
              <a:path w="542925">
                <a:moveTo>
                  <a:pt x="0" y="0"/>
                </a:moveTo>
                <a:lnTo>
                  <a:pt x="54284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6503796" y="2588386"/>
            <a:ext cx="97790" cy="0"/>
          </a:xfrm>
          <a:custGeom>
            <a:avLst/>
            <a:gdLst/>
            <a:ahLst/>
            <a:cxnLst/>
            <a:rect l="l" t="t" r="r" b="b"/>
            <a:pathLst>
              <a:path w="97790">
                <a:moveTo>
                  <a:pt x="0" y="0"/>
                </a:moveTo>
                <a:lnTo>
                  <a:pt x="9753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774496" y="2311018"/>
            <a:ext cx="0" cy="502920"/>
          </a:xfrm>
          <a:custGeom>
            <a:avLst/>
            <a:gdLst/>
            <a:ahLst/>
            <a:cxnLst/>
            <a:rect l="l" t="t" r="r" b="b"/>
            <a:pathLst>
              <a:path h="502919">
                <a:moveTo>
                  <a:pt x="0" y="0"/>
                </a:moveTo>
                <a:lnTo>
                  <a:pt x="0" y="502920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 txBox="1"/>
          <p:nvPr/>
        </p:nvSpPr>
        <p:spPr>
          <a:xfrm>
            <a:off x="831900" y="2975229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61)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1307719" y="3014852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1265047" y="3173349"/>
            <a:ext cx="35179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-10" dirty="0">
                <a:latin typeface="Cambria Math"/>
                <a:cs typeface="Cambria Math"/>
              </a:rPr>
              <a:t>16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1850770" y="2923920"/>
            <a:ext cx="100965" cy="0"/>
          </a:xfrm>
          <a:custGeom>
            <a:avLst/>
            <a:gdLst/>
            <a:ahLst/>
            <a:cxnLst/>
            <a:rect l="l" t="t" r="r" b="b"/>
            <a:pathLst>
              <a:path w="100964">
                <a:moveTo>
                  <a:pt x="0" y="0"/>
                </a:moveTo>
                <a:lnTo>
                  <a:pt x="10058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 txBox="1"/>
          <p:nvPr/>
        </p:nvSpPr>
        <p:spPr>
          <a:xfrm>
            <a:off x="1716151" y="2889884"/>
            <a:ext cx="55689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200" spc="-600" baseline="55555" dirty="0">
                <a:latin typeface="Cambria Math"/>
                <a:cs typeface="Cambria Math"/>
              </a:rPr>
              <a:t>4</a:t>
            </a:r>
            <a:r>
              <a:rPr sz="800" spc="680" dirty="0">
                <a:latin typeface="Cambria Math"/>
                <a:cs typeface="Cambria Math"/>
              </a:rPr>
              <a:t> </a:t>
            </a:r>
            <a:r>
              <a:rPr sz="2100" spc="-7" baseline="3968" dirty="0">
                <a:latin typeface="Cambria Math"/>
                <a:cs typeface="Cambria Math"/>
              </a:rPr>
              <a:t>𝑥 </a:t>
            </a:r>
            <a:r>
              <a:rPr sz="2100" spc="-15" baseline="3968" dirty="0">
                <a:latin typeface="Cambria Math"/>
                <a:cs typeface="Cambria Math"/>
              </a:rPr>
              <a:t>−</a:t>
            </a:r>
            <a:r>
              <a:rPr sz="2100" spc="22" baseline="3968" dirty="0">
                <a:latin typeface="Cambria Math"/>
                <a:cs typeface="Cambria Math"/>
              </a:rPr>
              <a:t> </a:t>
            </a:r>
            <a:r>
              <a:rPr sz="2100" spc="-7" baseline="3968" dirty="0">
                <a:latin typeface="Cambria Math"/>
                <a:cs typeface="Cambria Math"/>
              </a:rPr>
              <a:t>2</a:t>
            </a:r>
            <a:endParaRPr sz="2100" baseline="3968">
              <a:latin typeface="Cambria Math"/>
              <a:cs typeface="Cambria Math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1716658" y="3152520"/>
            <a:ext cx="542925" cy="0"/>
          </a:xfrm>
          <a:custGeom>
            <a:avLst/>
            <a:gdLst/>
            <a:ahLst/>
            <a:cxnLst/>
            <a:rect l="l" t="t" r="r" b="b"/>
            <a:pathLst>
              <a:path w="542925">
                <a:moveTo>
                  <a:pt x="0" y="0"/>
                </a:moveTo>
                <a:lnTo>
                  <a:pt x="54284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 txBox="1"/>
          <p:nvPr/>
        </p:nvSpPr>
        <p:spPr>
          <a:xfrm>
            <a:off x="3280409" y="2809416"/>
            <a:ext cx="220979" cy="53784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60960">
              <a:lnSpc>
                <a:spcPct val="100000"/>
              </a:lnSpc>
              <a:spcBef>
                <a:spcPts val="434"/>
              </a:spcBef>
            </a:pP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400" spc="-10" dirty="0">
                <a:latin typeface="Cambria Math"/>
                <a:cs typeface="Cambria Math"/>
              </a:rPr>
              <a:t>32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3293109" y="3128136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>
                <a:moveTo>
                  <a:pt x="0" y="0"/>
                </a:moveTo>
                <a:lnTo>
                  <a:pt x="19812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 txBox="1"/>
          <p:nvPr/>
        </p:nvSpPr>
        <p:spPr>
          <a:xfrm>
            <a:off x="3887215" y="2975229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62)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4365752" y="3014852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4323079" y="3173349"/>
            <a:ext cx="35179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-10" dirty="0">
                <a:latin typeface="Cambria Math"/>
                <a:cs typeface="Cambria Math"/>
              </a:rPr>
              <a:t>16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4909058" y="2923920"/>
            <a:ext cx="100965" cy="0"/>
          </a:xfrm>
          <a:custGeom>
            <a:avLst/>
            <a:gdLst/>
            <a:ahLst/>
            <a:cxnLst/>
            <a:rect l="l" t="t" r="r" b="b"/>
            <a:pathLst>
              <a:path w="100964">
                <a:moveTo>
                  <a:pt x="0" y="0"/>
                </a:moveTo>
                <a:lnTo>
                  <a:pt x="10058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 txBox="1"/>
          <p:nvPr/>
        </p:nvSpPr>
        <p:spPr>
          <a:xfrm>
            <a:off x="4753102" y="2504109"/>
            <a:ext cx="577850" cy="623570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5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4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33655">
              <a:lnSpc>
                <a:spcPct val="100000"/>
              </a:lnSpc>
              <a:spcBef>
                <a:spcPts val="675"/>
              </a:spcBef>
            </a:pPr>
            <a:r>
              <a:rPr sz="1200" spc="-600" baseline="55555" dirty="0">
                <a:latin typeface="Cambria Math"/>
                <a:cs typeface="Cambria Math"/>
              </a:rPr>
              <a:t>4</a:t>
            </a:r>
            <a:r>
              <a:rPr sz="800" spc="680" dirty="0">
                <a:latin typeface="Cambria Math"/>
                <a:cs typeface="Cambria Math"/>
              </a:rPr>
              <a:t> </a:t>
            </a:r>
            <a:r>
              <a:rPr sz="2100" spc="-7" baseline="3968" dirty="0">
                <a:latin typeface="Cambria Math"/>
                <a:cs typeface="Cambria Math"/>
              </a:rPr>
              <a:t>𝑥 </a:t>
            </a:r>
            <a:r>
              <a:rPr sz="2100" spc="-15" baseline="3968" dirty="0">
                <a:latin typeface="Cambria Math"/>
                <a:cs typeface="Cambria Math"/>
              </a:rPr>
              <a:t>−</a:t>
            </a:r>
            <a:r>
              <a:rPr sz="2100" spc="22" baseline="3968" dirty="0">
                <a:latin typeface="Cambria Math"/>
                <a:cs typeface="Cambria Math"/>
              </a:rPr>
              <a:t> </a:t>
            </a:r>
            <a:r>
              <a:rPr sz="2100" spc="-7" baseline="3968" dirty="0">
                <a:latin typeface="Cambria Math"/>
                <a:cs typeface="Cambria Math"/>
              </a:rPr>
              <a:t>2</a:t>
            </a:r>
            <a:endParaRPr sz="2100" baseline="3968">
              <a:latin typeface="Cambria Math"/>
              <a:cs typeface="Cambria Math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4774946" y="3152520"/>
            <a:ext cx="542925" cy="0"/>
          </a:xfrm>
          <a:custGeom>
            <a:avLst/>
            <a:gdLst/>
            <a:ahLst/>
            <a:cxnLst/>
            <a:rect l="l" t="t" r="r" b="b"/>
            <a:pathLst>
              <a:path w="542925">
                <a:moveTo>
                  <a:pt x="0" y="0"/>
                </a:moveTo>
                <a:lnTo>
                  <a:pt x="54284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 txBox="1"/>
          <p:nvPr/>
        </p:nvSpPr>
        <p:spPr>
          <a:xfrm>
            <a:off x="6442328" y="2269666"/>
            <a:ext cx="220979" cy="107759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60960">
              <a:lnSpc>
                <a:spcPct val="100000"/>
              </a:lnSpc>
              <a:spcBef>
                <a:spcPts val="434"/>
              </a:spcBef>
            </a:pP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60960">
              <a:lnSpc>
                <a:spcPct val="100000"/>
              </a:lnSpc>
              <a:spcBef>
                <a:spcPts val="335"/>
              </a:spcBef>
            </a:pP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  <a:p>
            <a:pPr marL="60960">
              <a:lnSpc>
                <a:spcPct val="100000"/>
              </a:lnSpc>
              <a:spcBef>
                <a:spcPts val="555"/>
              </a:spcBef>
            </a:pP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400" spc="-10" dirty="0">
                <a:latin typeface="Cambria Math"/>
                <a:cs typeface="Cambria Math"/>
              </a:rPr>
              <a:t>32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6455028" y="3128136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>
                <a:moveTo>
                  <a:pt x="0" y="0"/>
                </a:moveTo>
                <a:lnTo>
                  <a:pt x="19812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774496" y="2813887"/>
            <a:ext cx="0" cy="582930"/>
          </a:xfrm>
          <a:custGeom>
            <a:avLst/>
            <a:gdLst/>
            <a:ahLst/>
            <a:cxnLst/>
            <a:rect l="l" t="t" r="r" b="b"/>
            <a:pathLst>
              <a:path h="582929">
                <a:moveTo>
                  <a:pt x="0" y="0"/>
                </a:moveTo>
                <a:lnTo>
                  <a:pt x="0" y="582472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 txBox="1"/>
          <p:nvPr/>
        </p:nvSpPr>
        <p:spPr>
          <a:xfrm>
            <a:off x="831900" y="3554348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63)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1277238" y="3584828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1265047" y="3743324"/>
            <a:ext cx="28765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5" dirty="0">
                <a:latin typeface="Cambria Math"/>
                <a:cs typeface="Cambria Math"/>
              </a:rPr>
              <a:t>𝜋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1606422" y="3031921"/>
            <a:ext cx="1316355" cy="653415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125095">
              <a:lnSpc>
                <a:spcPct val="100000"/>
              </a:lnSpc>
              <a:spcBef>
                <a:spcPts val="890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6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16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sz="1400" spc="20" dirty="0">
                <a:latin typeface="Cambria Math"/>
                <a:cs typeface="Cambria Math"/>
              </a:rPr>
              <a:t>2𝑥</a:t>
            </a:r>
            <a:r>
              <a:rPr sz="1500" spc="30" baseline="3055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-5" dirty="0">
                <a:latin typeface="Cambria Math"/>
                <a:cs typeface="Cambria Math"/>
              </a:rPr>
              <a:t>6𝑥𝜋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90" dirty="0">
                <a:latin typeface="Cambria Math"/>
                <a:cs typeface="Cambria Math"/>
              </a:rPr>
              <a:t> </a:t>
            </a:r>
            <a:r>
              <a:rPr sz="1400" spc="15" dirty="0">
                <a:latin typeface="Cambria Math"/>
                <a:cs typeface="Cambria Math"/>
              </a:rPr>
              <a:t>4𝜋</a:t>
            </a:r>
            <a:r>
              <a:rPr sz="1500" spc="22" baseline="30555" dirty="0">
                <a:latin typeface="Cambria Math"/>
                <a:cs typeface="Cambria Math"/>
              </a:rPr>
              <a:t>2</a:t>
            </a:r>
            <a:endParaRPr sz="1500" baseline="30555">
              <a:latin typeface="Cambria Math"/>
              <a:cs typeface="Cambria Math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1959991" y="3703700"/>
            <a:ext cx="60896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25000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170" dirty="0">
                <a:latin typeface="Cambria Math"/>
                <a:cs typeface="Cambria Math"/>
              </a:rPr>
              <a:t> </a:t>
            </a:r>
            <a:r>
              <a:rPr sz="1400" spc="25" dirty="0">
                <a:latin typeface="Cambria Math"/>
                <a:cs typeface="Cambria Math"/>
              </a:rPr>
              <a:t>𝜋</a:t>
            </a:r>
            <a:r>
              <a:rPr sz="1500" spc="37" baseline="25000" dirty="0">
                <a:latin typeface="Cambria Math"/>
                <a:cs typeface="Cambria Math"/>
              </a:rPr>
              <a:t>2</a:t>
            </a:r>
            <a:endParaRPr sz="1500" baseline="25000">
              <a:latin typeface="Cambria Math"/>
              <a:cs typeface="Cambria Math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1619122" y="3722496"/>
            <a:ext cx="1305560" cy="0"/>
          </a:xfrm>
          <a:custGeom>
            <a:avLst/>
            <a:gdLst/>
            <a:ahLst/>
            <a:cxnLst/>
            <a:rect l="l" t="t" r="r" b="b"/>
            <a:pathLst>
              <a:path w="1305560">
                <a:moveTo>
                  <a:pt x="0" y="0"/>
                </a:moveTo>
                <a:lnTo>
                  <a:pt x="130517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 txBox="1"/>
          <p:nvPr/>
        </p:nvSpPr>
        <p:spPr>
          <a:xfrm>
            <a:off x="3262121" y="3560444"/>
            <a:ext cx="2578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5" dirty="0">
                <a:latin typeface="Cambria Math"/>
                <a:cs typeface="Cambria Math"/>
              </a:rPr>
              <a:t>−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3887215" y="3554348"/>
            <a:ext cx="71247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54025" algn="l"/>
              </a:tabLst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64)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4323079" y="3712845"/>
            <a:ext cx="2825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85" dirty="0">
                <a:latin typeface="Cambria Math"/>
                <a:cs typeface="Cambria Math"/>
              </a:rPr>
              <a:t>𝑏</a:t>
            </a:r>
            <a:r>
              <a:rPr sz="1000" dirty="0">
                <a:latin typeface="Cambria Math"/>
                <a:cs typeface="Cambria Math"/>
              </a:rPr>
              <a:t>→2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4777485" y="3062401"/>
            <a:ext cx="534670" cy="592455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− 16</a:t>
            </a:r>
            <a:endParaRPr sz="1400">
              <a:latin typeface="Cambria Math"/>
              <a:cs typeface="Cambria Math"/>
            </a:endParaRPr>
          </a:p>
          <a:p>
            <a:pPr marL="292735">
              <a:lnSpc>
                <a:spcPct val="100000"/>
              </a:lnSpc>
              <a:spcBef>
                <a:spcPts val="555"/>
              </a:spcBef>
            </a:pPr>
            <a:r>
              <a:rPr sz="1400" spc="-10" dirty="0">
                <a:latin typeface="Cambria Math"/>
                <a:cs typeface="Cambria Math"/>
              </a:rPr>
              <a:t>3𝑏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5" name="object 105"/>
          <p:cNvSpPr/>
          <p:nvPr/>
        </p:nvSpPr>
        <p:spPr>
          <a:xfrm>
            <a:off x="4817617" y="3737736"/>
            <a:ext cx="509905" cy="0"/>
          </a:xfrm>
          <a:custGeom>
            <a:avLst/>
            <a:gdLst/>
            <a:ahLst/>
            <a:cxnLst/>
            <a:rect l="l" t="t" r="r" b="b"/>
            <a:pathLst>
              <a:path w="509904">
                <a:moveTo>
                  <a:pt x="0" y="0"/>
                </a:moveTo>
                <a:lnTo>
                  <a:pt x="50932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4701794" y="3692016"/>
            <a:ext cx="936625" cy="0"/>
          </a:xfrm>
          <a:custGeom>
            <a:avLst/>
            <a:gdLst/>
            <a:ahLst/>
            <a:cxnLst/>
            <a:rect l="l" t="t" r="r" b="b"/>
            <a:pathLst>
              <a:path w="936625">
                <a:moveTo>
                  <a:pt x="0" y="0"/>
                </a:moveTo>
                <a:lnTo>
                  <a:pt x="93604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 txBox="1"/>
          <p:nvPr/>
        </p:nvSpPr>
        <p:spPr>
          <a:xfrm>
            <a:off x="6491096" y="3560444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774496" y="3396436"/>
            <a:ext cx="0" cy="579755"/>
          </a:xfrm>
          <a:custGeom>
            <a:avLst/>
            <a:gdLst/>
            <a:ahLst/>
            <a:cxnLst/>
            <a:rect l="l" t="t" r="r" b="b"/>
            <a:pathLst>
              <a:path h="579754">
                <a:moveTo>
                  <a:pt x="0" y="0"/>
                </a:moveTo>
                <a:lnTo>
                  <a:pt x="0" y="579424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 txBox="1"/>
          <p:nvPr/>
        </p:nvSpPr>
        <p:spPr>
          <a:xfrm>
            <a:off x="831900" y="4136897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65)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1265047" y="4313682"/>
            <a:ext cx="2825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1271142" y="4018025"/>
            <a:ext cx="9366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-7" baseline="-43650" dirty="0">
                <a:latin typeface="Cambria Math"/>
                <a:cs typeface="Cambria Math"/>
              </a:rPr>
              <a:t>lim </a:t>
            </a:r>
            <a:r>
              <a:rPr sz="1400" spc="-5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7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2/𝑥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1642998" y="4274057"/>
            <a:ext cx="52006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25000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19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4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1603883" y="4292853"/>
            <a:ext cx="598170" cy="0"/>
          </a:xfrm>
          <a:custGeom>
            <a:avLst/>
            <a:gdLst/>
            <a:ahLst/>
            <a:cxnLst/>
            <a:rect l="l" t="t" r="r" b="b"/>
            <a:pathLst>
              <a:path w="598169">
                <a:moveTo>
                  <a:pt x="0" y="0"/>
                </a:moveTo>
                <a:lnTo>
                  <a:pt x="59771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 txBox="1"/>
          <p:nvPr/>
        </p:nvSpPr>
        <p:spPr>
          <a:xfrm>
            <a:off x="3329178" y="3974134"/>
            <a:ext cx="123825" cy="53784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400" spc="-5" dirty="0">
                <a:latin typeface="Cambria Math"/>
                <a:cs typeface="Cambria Math"/>
              </a:rPr>
              <a:t>8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3341878" y="4292853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 txBox="1"/>
          <p:nvPr/>
        </p:nvSpPr>
        <p:spPr>
          <a:xfrm>
            <a:off x="3887215" y="4136897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66)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4332223" y="4167377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4323079" y="4325873"/>
            <a:ext cx="28067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5" dirty="0">
                <a:latin typeface="Cambria Math"/>
                <a:cs typeface="Cambria Math"/>
              </a:rPr>
              <a:t>𝑏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4689094" y="3589324"/>
            <a:ext cx="1365250" cy="934719"/>
          </a:xfrm>
          <a:prstGeom prst="rect">
            <a:avLst/>
          </a:prstGeom>
        </p:spPr>
        <p:txBody>
          <a:bodyPr vert="horz" wrap="square" lIns="0" tIns="1257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sz="1400" spc="600" dirty="0">
                <a:latin typeface="Cambria Math"/>
                <a:cs typeface="Cambria Math"/>
              </a:rPr>
              <a:t> </a:t>
            </a:r>
            <a:r>
              <a:rPr sz="2100" spc="-15" baseline="1984" dirty="0">
                <a:latin typeface="Cambria Math"/>
                <a:cs typeface="Cambria Math"/>
              </a:rPr>
              <a:t>4𝑏 + </a:t>
            </a:r>
            <a:r>
              <a:rPr sz="2100" spc="-7" baseline="1984" dirty="0">
                <a:latin typeface="Cambria Math"/>
                <a:cs typeface="Cambria Math"/>
              </a:rPr>
              <a:t>1 </a:t>
            </a:r>
            <a:r>
              <a:rPr sz="2100" spc="-15" baseline="1984" dirty="0">
                <a:latin typeface="Cambria Math"/>
                <a:cs typeface="Cambria Math"/>
              </a:rPr>
              <a:t>−</a:t>
            </a:r>
            <a:r>
              <a:rPr sz="2100" spc="112" baseline="1984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1</a:t>
            </a:r>
            <a:endParaRPr sz="2100" baseline="1984">
              <a:latin typeface="Cambria Math"/>
              <a:cs typeface="Cambria Math"/>
            </a:endParaRPr>
          </a:p>
          <a:p>
            <a:pPr marL="5715" algn="ctr">
              <a:lnSpc>
                <a:spcPct val="100000"/>
              </a:lnSpc>
              <a:spcBef>
                <a:spcPts val="890"/>
              </a:spcBef>
            </a:pP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10" dirty="0">
                <a:latin typeface="Cambria Math"/>
                <a:cs typeface="Cambria Math"/>
              </a:rPr>
              <a:t>𝑏</a:t>
            </a:r>
            <a:r>
              <a:rPr sz="2100" spc="15" baseline="1984" dirty="0">
                <a:latin typeface="Cambria Math"/>
                <a:cs typeface="Cambria Math"/>
              </a:rPr>
              <a:t> </a:t>
            </a:r>
            <a:r>
              <a:rPr sz="1500" spc="-7" baseline="30555" dirty="0">
                <a:latin typeface="Cambria Math"/>
                <a:cs typeface="Cambria Math"/>
              </a:rPr>
              <a:t>50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1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𝑏</a:t>
            </a:r>
            <a:endParaRPr sz="1400">
              <a:latin typeface="Cambria Math"/>
              <a:cs typeface="Cambria Math"/>
            </a:endParaRPr>
          </a:p>
          <a:p>
            <a:pPr marL="5715" algn="ctr">
              <a:lnSpc>
                <a:spcPct val="100000"/>
              </a:lnSpc>
              <a:spcBef>
                <a:spcPts val="340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4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𝑏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0" name="object 120"/>
          <p:cNvSpPr/>
          <p:nvPr/>
        </p:nvSpPr>
        <p:spPr>
          <a:xfrm>
            <a:off x="4707890" y="4305045"/>
            <a:ext cx="1339215" cy="0"/>
          </a:xfrm>
          <a:custGeom>
            <a:avLst/>
            <a:gdLst/>
            <a:ahLst/>
            <a:cxnLst/>
            <a:rect l="l" t="t" r="r" b="b"/>
            <a:pathLst>
              <a:path w="1339214">
                <a:moveTo>
                  <a:pt x="0" y="0"/>
                </a:moveTo>
                <a:lnTo>
                  <a:pt x="133870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 txBox="1"/>
          <p:nvPr/>
        </p:nvSpPr>
        <p:spPr>
          <a:xfrm>
            <a:off x="6424040" y="4139945"/>
            <a:ext cx="2578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5" dirty="0">
                <a:latin typeface="Cambria Math"/>
                <a:cs typeface="Cambria Math"/>
              </a:rPr>
              <a:t>−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774496" y="3975861"/>
            <a:ext cx="0" cy="582295"/>
          </a:xfrm>
          <a:custGeom>
            <a:avLst/>
            <a:gdLst/>
            <a:ahLst/>
            <a:cxnLst/>
            <a:rect l="l" t="t" r="r" b="b"/>
            <a:pathLst>
              <a:path h="582295">
                <a:moveTo>
                  <a:pt x="0" y="0"/>
                </a:moveTo>
                <a:lnTo>
                  <a:pt x="0" y="582168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 txBox="1"/>
          <p:nvPr/>
        </p:nvSpPr>
        <p:spPr>
          <a:xfrm>
            <a:off x="831900" y="4719065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67)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1271142" y="4716017"/>
            <a:ext cx="59817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48309" algn="l"/>
              </a:tabLst>
            </a:pPr>
            <a:r>
              <a:rPr sz="1400" spc="-5" dirty="0">
                <a:latin typeface="Cambria Math"/>
                <a:cs typeface="Cambria Math"/>
              </a:rPr>
              <a:t>lim	</a:t>
            </a:r>
            <a:r>
              <a:rPr sz="1400" u="sng" spc="-1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400" u="sng" spc="15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1649095" y="4578857"/>
            <a:ext cx="43751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1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4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1265047" y="4865369"/>
            <a:ext cx="87947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00" spc="44" baseline="16666" dirty="0">
                <a:latin typeface="Cambria Math"/>
                <a:cs typeface="Cambria Math"/>
              </a:rPr>
              <a:t>𝑥→4</a:t>
            </a:r>
            <a:r>
              <a:rPr sz="1000" spc="30" dirty="0">
                <a:latin typeface="Cambria Math"/>
                <a:cs typeface="Cambria Math"/>
              </a:rPr>
              <a:t> </a:t>
            </a:r>
            <a:r>
              <a:rPr sz="2100" spc="-7" baseline="3968" dirty="0">
                <a:latin typeface="Cambria Math"/>
                <a:cs typeface="Cambria Math"/>
              </a:rPr>
              <a:t>𝑥 </a:t>
            </a:r>
            <a:r>
              <a:rPr sz="2100" spc="-15" baseline="3968" dirty="0">
                <a:latin typeface="Cambria Math"/>
                <a:cs typeface="Cambria Math"/>
              </a:rPr>
              <a:t>−</a:t>
            </a:r>
            <a:r>
              <a:rPr sz="2100" spc="-89" baseline="3968" dirty="0">
                <a:latin typeface="Cambria Math"/>
                <a:cs typeface="Cambria Math"/>
              </a:rPr>
              <a:t> </a:t>
            </a:r>
            <a:r>
              <a:rPr sz="2100" spc="-7" baseline="3968" dirty="0">
                <a:latin typeface="Cambria Math"/>
                <a:cs typeface="Cambria Math"/>
              </a:rPr>
              <a:t>2</a:t>
            </a:r>
            <a:endParaRPr sz="2100" baseline="3968">
              <a:latin typeface="Cambria Math"/>
              <a:cs typeface="Cambria Math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1603883" y="4853685"/>
            <a:ext cx="527685" cy="0"/>
          </a:xfrm>
          <a:custGeom>
            <a:avLst/>
            <a:gdLst/>
            <a:ahLst/>
            <a:cxnLst/>
            <a:rect l="l" t="t" r="r" b="b"/>
            <a:pathLst>
              <a:path w="527685">
                <a:moveTo>
                  <a:pt x="0" y="0"/>
                </a:moveTo>
                <a:lnTo>
                  <a:pt x="52760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 txBox="1"/>
          <p:nvPr/>
        </p:nvSpPr>
        <p:spPr>
          <a:xfrm>
            <a:off x="3329178" y="4722113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4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3887215" y="4719065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68)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4323079" y="4880609"/>
            <a:ext cx="28575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1625" dirty="0">
                <a:latin typeface="Cambria Math"/>
                <a:cs typeface="Cambria Math"/>
              </a:rPr>
              <a:t>𝑕</a:t>
            </a:r>
            <a:r>
              <a:rPr sz="1000" dirty="0">
                <a:latin typeface="Cambria Math"/>
                <a:cs typeface="Cambria Math"/>
              </a:rPr>
              <a:t>→0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4329176" y="4722113"/>
            <a:ext cx="49022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  </a:t>
            </a:r>
            <a:r>
              <a:rPr sz="1400" spc="5" dirty="0">
                <a:latin typeface="Cambria Math"/>
                <a:cs typeface="Cambria Math"/>
              </a:rPr>
              <a:t> </a:t>
            </a:r>
            <a:r>
              <a:rPr sz="1400" spc="490" dirty="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4808473" y="4859781"/>
            <a:ext cx="494665" cy="0"/>
          </a:xfrm>
          <a:custGeom>
            <a:avLst/>
            <a:gdLst/>
            <a:ahLst/>
            <a:cxnLst/>
            <a:rect l="l" t="t" r="r" b="b"/>
            <a:pathLst>
              <a:path w="494664">
                <a:moveTo>
                  <a:pt x="0" y="0"/>
                </a:moveTo>
                <a:lnTo>
                  <a:pt x="49408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 txBox="1"/>
          <p:nvPr/>
        </p:nvSpPr>
        <p:spPr>
          <a:xfrm>
            <a:off x="4795773" y="4584953"/>
            <a:ext cx="132207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716915" algn="l"/>
              </a:tabLst>
            </a:pPr>
            <a:r>
              <a:rPr sz="1400" spc="-5" dirty="0">
                <a:latin typeface="Cambria Math"/>
                <a:cs typeface="Cambria Math"/>
              </a:rPr>
              <a:t>1</a:t>
            </a:r>
            <a:r>
              <a:rPr sz="140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20" dirty="0">
                <a:latin typeface="Cambria Math"/>
                <a:cs typeface="Cambria Math"/>
              </a:rPr>
              <a:t> </a:t>
            </a:r>
            <a:r>
              <a:rPr sz="1400" spc="240" dirty="0">
                <a:latin typeface="Cambria Math"/>
                <a:cs typeface="Cambria Math"/>
              </a:rPr>
              <a:t>𝑕</a:t>
            </a:r>
            <a:r>
              <a:rPr sz="1500" spc="359" baseline="30555" dirty="0">
                <a:latin typeface="Cambria Math"/>
                <a:cs typeface="Cambria Math"/>
              </a:rPr>
              <a:t>2	</a:t>
            </a:r>
            <a:r>
              <a:rPr sz="1400" spc="155" dirty="0">
                <a:latin typeface="Cambria Math"/>
                <a:cs typeface="Cambria Math"/>
              </a:rPr>
              <a:t>6𝑕</a:t>
            </a:r>
            <a:r>
              <a:rPr sz="1500" spc="232" baseline="3055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3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4951221" y="4840985"/>
            <a:ext cx="87693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765810" algn="l"/>
              </a:tabLst>
            </a:pPr>
            <a:r>
              <a:rPr sz="1400" spc="2105" dirty="0">
                <a:latin typeface="Cambria Math"/>
                <a:cs typeface="Cambria Math"/>
              </a:rPr>
              <a:t>𝑕	𝑕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5051805" y="4834889"/>
            <a:ext cx="84963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765810" algn="l"/>
              </a:tabLst>
            </a:pPr>
            <a:r>
              <a:rPr sz="1000" dirty="0">
                <a:latin typeface="Cambria Math"/>
                <a:cs typeface="Cambria Math"/>
              </a:rPr>
              <a:t>2	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5512942" y="4859781"/>
            <a:ext cx="591820" cy="0"/>
          </a:xfrm>
          <a:custGeom>
            <a:avLst/>
            <a:gdLst/>
            <a:ahLst/>
            <a:cxnLst/>
            <a:rect l="l" t="t" r="r" b="b"/>
            <a:pathLst>
              <a:path w="591820">
                <a:moveTo>
                  <a:pt x="0" y="0"/>
                </a:moveTo>
                <a:lnTo>
                  <a:pt x="59161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 txBox="1"/>
          <p:nvPr/>
        </p:nvSpPr>
        <p:spPr>
          <a:xfrm>
            <a:off x="5329554" y="4722113"/>
            <a:ext cx="128524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774700" algn="l"/>
                <a:tab pos="1174115" algn="l"/>
              </a:tabLst>
            </a:pPr>
            <a:r>
              <a:rPr sz="1400" spc="-10" dirty="0">
                <a:latin typeface="Cambria Math"/>
                <a:cs typeface="Cambria Math"/>
              </a:rPr>
              <a:t>+	</a:t>
            </a:r>
            <a:r>
              <a:rPr sz="1400" spc="490" dirty="0">
                <a:latin typeface="Cambria Math"/>
                <a:cs typeface="Cambria Math"/>
              </a:rPr>
              <a:t> 	</a:t>
            </a:r>
            <a:r>
              <a:rPr sz="1400" spc="-5" dirty="0">
                <a:latin typeface="Cambria Math"/>
                <a:cs typeface="Cambria Math"/>
              </a:rPr>
              <a:t>5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8" name="object 138"/>
          <p:cNvSpPr/>
          <p:nvPr/>
        </p:nvSpPr>
        <p:spPr>
          <a:xfrm>
            <a:off x="774496" y="4557979"/>
            <a:ext cx="0" cy="579755"/>
          </a:xfrm>
          <a:custGeom>
            <a:avLst/>
            <a:gdLst/>
            <a:ahLst/>
            <a:cxnLst/>
            <a:rect l="l" t="t" r="r" b="b"/>
            <a:pathLst>
              <a:path h="579754">
                <a:moveTo>
                  <a:pt x="0" y="0"/>
                </a:moveTo>
                <a:lnTo>
                  <a:pt x="0" y="579424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 txBox="1"/>
          <p:nvPr/>
        </p:nvSpPr>
        <p:spPr>
          <a:xfrm>
            <a:off x="831900" y="5298439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69)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1271142" y="5344159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1265047" y="5502655"/>
            <a:ext cx="2825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1591183" y="5206999"/>
            <a:ext cx="62738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60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60" dirty="0">
                <a:latin typeface="Cambria Math"/>
                <a:cs typeface="Cambria Math"/>
              </a:rPr>
              <a:t> </a:t>
            </a: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25000" dirty="0">
                <a:latin typeface="Cambria Math"/>
                <a:cs typeface="Cambria Math"/>
              </a:rPr>
              <a:t>2</a:t>
            </a:r>
            <a:endParaRPr sz="1500" baseline="25000">
              <a:latin typeface="Cambria Math"/>
              <a:cs typeface="Cambria Math"/>
            </a:endParaRPr>
          </a:p>
        </p:txBody>
      </p:sp>
      <p:sp>
        <p:nvSpPr>
          <p:cNvPr id="143" name="object 143"/>
          <p:cNvSpPr/>
          <p:nvPr/>
        </p:nvSpPr>
        <p:spPr>
          <a:xfrm>
            <a:off x="1719707" y="5241035"/>
            <a:ext cx="497205" cy="0"/>
          </a:xfrm>
          <a:custGeom>
            <a:avLst/>
            <a:gdLst/>
            <a:ahLst/>
            <a:cxnLst/>
            <a:rect l="l" t="t" r="r" b="b"/>
            <a:pathLst>
              <a:path w="497205">
                <a:moveTo>
                  <a:pt x="0" y="0"/>
                </a:moveTo>
                <a:lnTo>
                  <a:pt x="49712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1603883" y="5481827"/>
            <a:ext cx="613410" cy="0"/>
          </a:xfrm>
          <a:custGeom>
            <a:avLst/>
            <a:gdLst/>
            <a:ahLst/>
            <a:cxnLst/>
            <a:rect l="l" t="t" r="r" b="b"/>
            <a:pathLst>
              <a:path w="613410">
                <a:moveTo>
                  <a:pt x="0" y="0"/>
                </a:moveTo>
                <a:lnTo>
                  <a:pt x="61295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 txBox="1"/>
          <p:nvPr/>
        </p:nvSpPr>
        <p:spPr>
          <a:xfrm>
            <a:off x="3301746" y="5304535"/>
            <a:ext cx="17589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∞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3887215" y="5298439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70)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4332223" y="5328919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4323079" y="5487415"/>
            <a:ext cx="28067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5" dirty="0">
                <a:latin typeface="Cambria Math"/>
                <a:cs typeface="Cambria Math"/>
              </a:rPr>
              <a:t>𝑏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4695190" y="5191759"/>
            <a:ext cx="107188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2𝑥 − </a:t>
            </a:r>
            <a:r>
              <a:rPr sz="1400" spc="-5" dirty="0">
                <a:latin typeface="Cambria Math"/>
                <a:cs typeface="Cambria Math"/>
              </a:rPr>
              <a:t>1</a:t>
            </a:r>
            <a:r>
              <a:rPr sz="2100" spc="-7" baseline="1984" dirty="0">
                <a:latin typeface="Cambria Math"/>
                <a:cs typeface="Cambria Math"/>
              </a:rPr>
              <a:t> </a:t>
            </a:r>
            <a:r>
              <a:rPr sz="1500" baseline="3055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7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9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0" name="object 150"/>
          <p:cNvSpPr/>
          <p:nvPr/>
        </p:nvSpPr>
        <p:spPr>
          <a:xfrm>
            <a:off x="4707890" y="5466587"/>
            <a:ext cx="1049020" cy="0"/>
          </a:xfrm>
          <a:custGeom>
            <a:avLst/>
            <a:gdLst/>
            <a:ahLst/>
            <a:cxnLst/>
            <a:rect l="l" t="t" r="r" b="b"/>
            <a:pathLst>
              <a:path w="1049020">
                <a:moveTo>
                  <a:pt x="0" y="0"/>
                </a:moveTo>
                <a:lnTo>
                  <a:pt x="104881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 txBox="1"/>
          <p:nvPr/>
        </p:nvSpPr>
        <p:spPr>
          <a:xfrm>
            <a:off x="6375272" y="5304535"/>
            <a:ext cx="35496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5" dirty="0">
                <a:latin typeface="Cambria Math"/>
                <a:cs typeface="Cambria Math"/>
              </a:rPr>
              <a:t>−</a:t>
            </a:r>
            <a:r>
              <a:rPr sz="1400" spc="-10" dirty="0">
                <a:latin typeface="Cambria Math"/>
                <a:cs typeface="Cambria Math"/>
              </a:rPr>
              <a:t>12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2" name="object 152"/>
          <p:cNvSpPr/>
          <p:nvPr/>
        </p:nvSpPr>
        <p:spPr>
          <a:xfrm>
            <a:off x="774496" y="5137403"/>
            <a:ext cx="0" cy="582295"/>
          </a:xfrm>
          <a:custGeom>
            <a:avLst/>
            <a:gdLst/>
            <a:ahLst/>
            <a:cxnLst/>
            <a:rect l="l" t="t" r="r" b="b"/>
            <a:pathLst>
              <a:path h="582295">
                <a:moveTo>
                  <a:pt x="0" y="0"/>
                </a:moveTo>
                <a:lnTo>
                  <a:pt x="0" y="582167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 txBox="1"/>
          <p:nvPr/>
        </p:nvSpPr>
        <p:spPr>
          <a:xfrm>
            <a:off x="831900" y="5880607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71)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1271142" y="5923279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1265047" y="6081776"/>
            <a:ext cx="2825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→0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56" name="object 156"/>
          <p:cNvSpPr/>
          <p:nvPr/>
        </p:nvSpPr>
        <p:spPr>
          <a:xfrm>
            <a:off x="1719707" y="5820155"/>
            <a:ext cx="1003300" cy="0"/>
          </a:xfrm>
          <a:custGeom>
            <a:avLst/>
            <a:gdLst/>
            <a:ahLst/>
            <a:cxnLst/>
            <a:rect l="l" t="t" r="r" b="b"/>
            <a:pathLst>
              <a:path w="1003300">
                <a:moveTo>
                  <a:pt x="0" y="0"/>
                </a:moveTo>
                <a:lnTo>
                  <a:pt x="100309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 txBox="1"/>
          <p:nvPr/>
        </p:nvSpPr>
        <p:spPr>
          <a:xfrm>
            <a:off x="1591183" y="5352084"/>
            <a:ext cx="1459230" cy="671830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L="113030">
              <a:lnSpc>
                <a:spcPct val="100000"/>
              </a:lnSpc>
              <a:spcBef>
                <a:spcPts val="965"/>
              </a:spcBef>
            </a:pPr>
            <a:r>
              <a:rPr sz="1400" spc="-5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1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1400" spc="60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9 </a:t>
            </a:r>
            <a:r>
              <a:rPr sz="1400" spc="-10" dirty="0">
                <a:latin typeface="Cambria Math"/>
                <a:cs typeface="Cambria Math"/>
              </a:rPr>
              <a:t>+ 5𝑥 + </a:t>
            </a:r>
            <a:r>
              <a:rPr sz="1400" spc="20" dirty="0">
                <a:latin typeface="Cambria Math"/>
                <a:cs typeface="Cambria Math"/>
              </a:rPr>
              <a:t>4𝑥</a:t>
            </a:r>
            <a:r>
              <a:rPr sz="1500" spc="30" baseline="25000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1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8" name="object 158"/>
          <p:cNvSpPr/>
          <p:nvPr/>
        </p:nvSpPr>
        <p:spPr>
          <a:xfrm>
            <a:off x="1603883" y="6060947"/>
            <a:ext cx="1433195" cy="0"/>
          </a:xfrm>
          <a:custGeom>
            <a:avLst/>
            <a:gdLst/>
            <a:ahLst/>
            <a:cxnLst/>
            <a:rect l="l" t="t" r="r" b="b"/>
            <a:pathLst>
              <a:path w="1433195">
                <a:moveTo>
                  <a:pt x="0" y="0"/>
                </a:moveTo>
                <a:lnTo>
                  <a:pt x="143319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 txBox="1"/>
          <p:nvPr/>
        </p:nvSpPr>
        <p:spPr>
          <a:xfrm>
            <a:off x="3329178" y="5717844"/>
            <a:ext cx="123825" cy="53784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400" spc="-5" dirty="0">
                <a:latin typeface="Cambria Math"/>
                <a:cs typeface="Cambria Math"/>
              </a:rPr>
              <a:t>5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400" spc="-5" dirty="0">
                <a:latin typeface="Cambria Math"/>
                <a:cs typeface="Cambria Math"/>
              </a:rPr>
              <a:t>6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0" name="object 160"/>
          <p:cNvSpPr/>
          <p:nvPr/>
        </p:nvSpPr>
        <p:spPr>
          <a:xfrm>
            <a:off x="3341878" y="6036563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 txBox="1"/>
          <p:nvPr/>
        </p:nvSpPr>
        <p:spPr>
          <a:xfrm>
            <a:off x="3887215" y="5880607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72)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4393438" y="5911087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4323079" y="6069583"/>
            <a:ext cx="40449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100" dirty="0">
                <a:latin typeface="Cambria Math"/>
                <a:cs typeface="Cambria Math"/>
              </a:rPr>
              <a:t>𝑤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-5" dirty="0">
                <a:latin typeface="Cambria Math"/>
                <a:cs typeface="Cambria Math"/>
              </a:rPr>
              <a:t>−</a:t>
            </a:r>
            <a:r>
              <a:rPr sz="1000" spc="5" dirty="0">
                <a:latin typeface="Cambria Math"/>
                <a:cs typeface="Cambria Math"/>
              </a:rPr>
              <a:t>𝑘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4817109" y="5333796"/>
            <a:ext cx="1282700" cy="678180"/>
          </a:xfrm>
          <a:prstGeom prst="rect">
            <a:avLst/>
          </a:prstGeom>
        </p:spPr>
        <p:txBody>
          <a:bodyPr vert="horz" wrap="square" lIns="0" tIns="125730" rIns="0" bIns="0" rtlCol="0">
            <a:spAutoFit/>
          </a:bodyPr>
          <a:lstStyle/>
          <a:p>
            <a:pPr marL="207645">
              <a:lnSpc>
                <a:spcPct val="100000"/>
              </a:lnSpc>
              <a:spcBef>
                <a:spcPts val="990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6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sz="1400" spc="45" dirty="0">
                <a:latin typeface="Cambria Math"/>
                <a:cs typeface="Cambria Math"/>
              </a:rPr>
              <a:t>𝑤</a:t>
            </a:r>
            <a:r>
              <a:rPr sz="1500" spc="67" baseline="3055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-5" dirty="0">
                <a:latin typeface="Cambria Math"/>
                <a:cs typeface="Cambria Math"/>
              </a:rPr>
              <a:t>6𝑘𝑤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145" dirty="0">
                <a:latin typeface="Cambria Math"/>
                <a:cs typeface="Cambria Math"/>
              </a:rPr>
              <a:t> </a:t>
            </a:r>
            <a:r>
              <a:rPr sz="1400" spc="20" dirty="0">
                <a:latin typeface="Cambria Math"/>
                <a:cs typeface="Cambria Math"/>
              </a:rPr>
              <a:t>4𝑘</a:t>
            </a:r>
            <a:r>
              <a:rPr sz="1500" spc="30" baseline="30555" dirty="0">
                <a:latin typeface="Cambria Math"/>
                <a:cs typeface="Cambria Math"/>
              </a:rPr>
              <a:t>2</a:t>
            </a:r>
            <a:endParaRPr sz="1500" baseline="30555">
              <a:latin typeface="Cambria Math"/>
              <a:cs typeface="Cambria Math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5259451" y="6023864"/>
            <a:ext cx="965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5115814" y="6029959"/>
            <a:ext cx="69151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74955" algn="l"/>
              </a:tabLst>
            </a:pPr>
            <a:r>
              <a:rPr sz="1400" spc="-10" dirty="0">
                <a:latin typeface="Cambria Math"/>
                <a:cs typeface="Cambria Math"/>
              </a:rPr>
              <a:t>𝑤	+</a:t>
            </a:r>
            <a:r>
              <a:rPr sz="1400" spc="-5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𝑘𝑤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7" name="object 167"/>
          <p:cNvSpPr/>
          <p:nvPr/>
        </p:nvSpPr>
        <p:spPr>
          <a:xfrm>
            <a:off x="4829809" y="6048755"/>
            <a:ext cx="1265555" cy="0"/>
          </a:xfrm>
          <a:custGeom>
            <a:avLst/>
            <a:gdLst/>
            <a:ahLst/>
            <a:cxnLst/>
            <a:rect l="l" t="t" r="r" b="b"/>
            <a:pathLst>
              <a:path w="1265554">
                <a:moveTo>
                  <a:pt x="0" y="0"/>
                </a:moveTo>
                <a:lnTo>
                  <a:pt x="126552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 txBox="1"/>
          <p:nvPr/>
        </p:nvSpPr>
        <p:spPr>
          <a:xfrm>
            <a:off x="6424040" y="5883655"/>
            <a:ext cx="2578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5" dirty="0">
                <a:latin typeface="Cambria Math"/>
                <a:cs typeface="Cambria Math"/>
              </a:rPr>
              <a:t>−</a:t>
            </a: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9" name="object 169"/>
          <p:cNvSpPr/>
          <p:nvPr/>
        </p:nvSpPr>
        <p:spPr>
          <a:xfrm>
            <a:off x="774496" y="5719521"/>
            <a:ext cx="0" cy="582930"/>
          </a:xfrm>
          <a:custGeom>
            <a:avLst/>
            <a:gdLst/>
            <a:ahLst/>
            <a:cxnLst/>
            <a:rect l="l" t="t" r="r" b="b"/>
            <a:pathLst>
              <a:path h="582929">
                <a:moveTo>
                  <a:pt x="0" y="0"/>
                </a:moveTo>
                <a:lnTo>
                  <a:pt x="0" y="582472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 txBox="1"/>
          <p:nvPr/>
        </p:nvSpPr>
        <p:spPr>
          <a:xfrm>
            <a:off x="831900" y="6459981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73)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1271142" y="6502653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1265047" y="6661150"/>
            <a:ext cx="2825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73" name="object 173"/>
          <p:cNvSpPr/>
          <p:nvPr/>
        </p:nvSpPr>
        <p:spPr>
          <a:xfrm>
            <a:off x="1737995" y="6405625"/>
            <a:ext cx="509905" cy="0"/>
          </a:xfrm>
          <a:custGeom>
            <a:avLst/>
            <a:gdLst/>
            <a:ahLst/>
            <a:cxnLst/>
            <a:rect l="l" t="t" r="r" b="b"/>
            <a:pathLst>
              <a:path w="509905">
                <a:moveTo>
                  <a:pt x="0" y="0"/>
                </a:moveTo>
                <a:lnTo>
                  <a:pt x="50932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 txBox="1"/>
          <p:nvPr/>
        </p:nvSpPr>
        <p:spPr>
          <a:xfrm>
            <a:off x="1603375" y="5925362"/>
            <a:ext cx="965200" cy="683895"/>
          </a:xfrm>
          <a:prstGeom prst="rect">
            <a:avLst/>
          </a:prstGeom>
        </p:spPr>
        <p:txBody>
          <a:bodyPr vert="horz" wrap="square" lIns="0" tIns="128270" rIns="0" bIns="0" rtlCol="0">
            <a:spAutoFit/>
          </a:bodyPr>
          <a:lstStyle/>
          <a:p>
            <a:pPr marR="197485" algn="r">
              <a:lnSpc>
                <a:spcPct val="100000"/>
              </a:lnSpc>
              <a:spcBef>
                <a:spcPts val="1010"/>
              </a:spcBef>
            </a:pPr>
            <a:r>
              <a:rPr sz="1400" spc="-10" dirty="0">
                <a:latin typeface="Cambria Math"/>
                <a:cs typeface="Cambria Math"/>
              </a:rPr>
              <a:t>𝑥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915"/>
              </a:spcBef>
            </a:pPr>
            <a:r>
              <a:rPr sz="1200" spc="-600" baseline="55555" dirty="0">
                <a:latin typeface="Cambria Math"/>
                <a:cs typeface="Cambria Math"/>
              </a:rPr>
              <a:t>3</a:t>
            </a:r>
            <a:r>
              <a:rPr sz="800" spc="700" dirty="0">
                <a:latin typeface="Cambria Math"/>
                <a:cs typeface="Cambria Math"/>
              </a:rPr>
              <a:t> </a:t>
            </a:r>
            <a:r>
              <a:rPr sz="2100" spc="-15" baseline="1984" dirty="0">
                <a:latin typeface="Cambria Math"/>
                <a:cs typeface="Cambria Math"/>
              </a:rPr>
              <a:t>10 − </a:t>
            </a:r>
            <a:r>
              <a:rPr sz="2100" spc="-7" baseline="1984" dirty="0">
                <a:latin typeface="Cambria Math"/>
                <a:cs typeface="Cambria Math"/>
              </a:rPr>
              <a:t>𝑥 </a:t>
            </a:r>
            <a:r>
              <a:rPr sz="2100" spc="-15" baseline="1984" dirty="0">
                <a:latin typeface="Cambria Math"/>
                <a:cs typeface="Cambria Math"/>
              </a:rPr>
              <a:t>−</a:t>
            </a:r>
            <a:r>
              <a:rPr sz="2100" spc="52" baseline="1984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2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175" name="object 175"/>
          <p:cNvSpPr/>
          <p:nvPr/>
        </p:nvSpPr>
        <p:spPr>
          <a:xfrm>
            <a:off x="1603883" y="6640321"/>
            <a:ext cx="951865" cy="0"/>
          </a:xfrm>
          <a:custGeom>
            <a:avLst/>
            <a:gdLst/>
            <a:ahLst/>
            <a:cxnLst/>
            <a:rect l="l" t="t" r="r" b="b"/>
            <a:pathLst>
              <a:path w="951864">
                <a:moveTo>
                  <a:pt x="0" y="0"/>
                </a:moveTo>
                <a:lnTo>
                  <a:pt x="95128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 txBox="1"/>
          <p:nvPr/>
        </p:nvSpPr>
        <p:spPr>
          <a:xfrm>
            <a:off x="3408426" y="6341109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7" name="object 177"/>
          <p:cNvSpPr/>
          <p:nvPr/>
        </p:nvSpPr>
        <p:spPr>
          <a:xfrm>
            <a:off x="3372358" y="6615938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>
                <a:moveTo>
                  <a:pt x="0" y="0"/>
                </a:moveTo>
                <a:lnTo>
                  <a:pt x="19812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 txBox="1"/>
          <p:nvPr/>
        </p:nvSpPr>
        <p:spPr>
          <a:xfrm>
            <a:off x="3887215" y="6459981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74)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4332223" y="6493509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4323079" y="6652005"/>
            <a:ext cx="28321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5" dirty="0">
                <a:latin typeface="Cambria Math"/>
                <a:cs typeface="Cambria Math"/>
              </a:rPr>
              <a:t>𝑎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4698238" y="6312458"/>
            <a:ext cx="593725" cy="53784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34"/>
              </a:spcBef>
            </a:pP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30555" dirty="0">
                <a:latin typeface="Cambria Math"/>
                <a:cs typeface="Cambria Math"/>
              </a:rPr>
              <a:t>5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190" dirty="0">
                <a:latin typeface="Cambria Math"/>
                <a:cs typeface="Cambria Math"/>
              </a:rPr>
              <a:t> </a:t>
            </a:r>
            <a:r>
              <a:rPr sz="1400" spc="5" dirty="0">
                <a:latin typeface="Cambria Math"/>
                <a:cs typeface="Cambria Math"/>
              </a:rPr>
              <a:t>𝑎</a:t>
            </a:r>
            <a:r>
              <a:rPr sz="1500" spc="7" baseline="30555" dirty="0">
                <a:latin typeface="Cambria Math"/>
                <a:cs typeface="Cambria Math"/>
              </a:rPr>
              <a:t>5</a:t>
            </a:r>
            <a:endParaRPr sz="1500" baseline="30555">
              <a:latin typeface="Cambria Math"/>
              <a:cs typeface="Cambria Math"/>
            </a:endParaRPr>
          </a:p>
          <a:p>
            <a:pPr marL="8890" algn="ctr">
              <a:lnSpc>
                <a:spcPct val="100000"/>
              </a:lnSpc>
              <a:spcBef>
                <a:spcPts val="335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2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𝑎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2" name="object 182"/>
          <p:cNvSpPr/>
          <p:nvPr/>
        </p:nvSpPr>
        <p:spPr>
          <a:xfrm>
            <a:off x="4710938" y="6631177"/>
            <a:ext cx="582930" cy="0"/>
          </a:xfrm>
          <a:custGeom>
            <a:avLst/>
            <a:gdLst/>
            <a:ahLst/>
            <a:cxnLst/>
            <a:rect l="l" t="t" r="r" b="b"/>
            <a:pathLst>
              <a:path w="582929">
                <a:moveTo>
                  <a:pt x="0" y="0"/>
                </a:moveTo>
                <a:lnTo>
                  <a:pt x="58247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 txBox="1"/>
          <p:nvPr/>
        </p:nvSpPr>
        <p:spPr>
          <a:xfrm>
            <a:off x="6399657" y="6466077"/>
            <a:ext cx="22161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5𝑎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6597777" y="6447789"/>
            <a:ext cx="965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Cambria Math"/>
                <a:cs typeface="Cambria Math"/>
              </a:rPr>
              <a:t>4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85" name="object 185"/>
          <p:cNvSpPr/>
          <p:nvPr/>
        </p:nvSpPr>
        <p:spPr>
          <a:xfrm>
            <a:off x="774496" y="6301993"/>
            <a:ext cx="0" cy="579120"/>
          </a:xfrm>
          <a:custGeom>
            <a:avLst/>
            <a:gdLst/>
            <a:ahLst/>
            <a:cxnLst/>
            <a:rect l="l" t="t" r="r" b="b"/>
            <a:pathLst>
              <a:path h="579120">
                <a:moveTo>
                  <a:pt x="0" y="0"/>
                </a:moveTo>
                <a:lnTo>
                  <a:pt x="0" y="579120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 txBox="1"/>
          <p:nvPr/>
        </p:nvSpPr>
        <p:spPr>
          <a:xfrm>
            <a:off x="831900" y="7042150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75)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1271142" y="7084821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1265047" y="7243698"/>
            <a:ext cx="2825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89" name="object 189"/>
          <p:cNvSpPr txBox="1"/>
          <p:nvPr/>
        </p:nvSpPr>
        <p:spPr>
          <a:xfrm>
            <a:off x="1591183" y="6507530"/>
            <a:ext cx="1038860" cy="678180"/>
          </a:xfrm>
          <a:prstGeom prst="rect">
            <a:avLst/>
          </a:prstGeom>
        </p:spPr>
        <p:txBody>
          <a:bodyPr vert="horz" wrap="square" lIns="0" tIns="125730" rIns="0" bIns="0" rtlCol="0">
            <a:spAutoFit/>
          </a:bodyPr>
          <a:lstStyle/>
          <a:p>
            <a:pPr marR="53340" algn="ctr">
              <a:lnSpc>
                <a:spcPct val="100000"/>
              </a:lnSpc>
              <a:spcBef>
                <a:spcPts val="990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7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885"/>
              </a:spcBef>
            </a:pPr>
            <a:r>
              <a:rPr sz="1400" spc="60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4 </a:t>
            </a:r>
            <a:r>
              <a:rPr sz="1400" spc="-10" dirty="0">
                <a:latin typeface="Cambria Math"/>
                <a:cs typeface="Cambria Math"/>
              </a:rPr>
              <a:t>− 4𝑥 +</a:t>
            </a:r>
            <a:r>
              <a:rPr sz="1400" spc="35" dirty="0">
                <a:latin typeface="Cambria Math"/>
                <a:cs typeface="Cambria Math"/>
              </a:rPr>
              <a:t> 𝑥</a:t>
            </a:r>
            <a:r>
              <a:rPr sz="1500" spc="52" baseline="25000" dirty="0">
                <a:latin typeface="Cambria Math"/>
                <a:cs typeface="Cambria Math"/>
              </a:rPr>
              <a:t>2</a:t>
            </a:r>
            <a:endParaRPr sz="1500" baseline="25000">
              <a:latin typeface="Cambria Math"/>
              <a:cs typeface="Cambria Math"/>
            </a:endParaRPr>
          </a:p>
        </p:txBody>
      </p:sp>
      <p:sp>
        <p:nvSpPr>
          <p:cNvPr id="190" name="object 190"/>
          <p:cNvSpPr/>
          <p:nvPr/>
        </p:nvSpPr>
        <p:spPr>
          <a:xfrm>
            <a:off x="1719707" y="6981697"/>
            <a:ext cx="906144" cy="0"/>
          </a:xfrm>
          <a:custGeom>
            <a:avLst/>
            <a:gdLst/>
            <a:ahLst/>
            <a:cxnLst/>
            <a:rect l="l" t="t" r="r" b="b"/>
            <a:pathLst>
              <a:path w="906144">
                <a:moveTo>
                  <a:pt x="0" y="0"/>
                </a:moveTo>
                <a:lnTo>
                  <a:pt x="9055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1603883" y="7222489"/>
            <a:ext cx="1021715" cy="0"/>
          </a:xfrm>
          <a:custGeom>
            <a:avLst/>
            <a:gdLst/>
            <a:ahLst/>
            <a:cxnLst/>
            <a:rect l="l" t="t" r="r" b="b"/>
            <a:pathLst>
              <a:path w="1021714">
                <a:moveTo>
                  <a:pt x="0" y="0"/>
                </a:moveTo>
                <a:lnTo>
                  <a:pt x="102138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 txBox="1"/>
          <p:nvPr/>
        </p:nvSpPr>
        <p:spPr>
          <a:xfrm>
            <a:off x="3198114" y="6597141"/>
            <a:ext cx="382270" cy="6858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z="2100" spc="-15" baseline="37698" dirty="0">
                <a:latin typeface="Cambria Math"/>
                <a:cs typeface="Cambria Math"/>
              </a:rPr>
              <a:t>−</a:t>
            </a:r>
            <a:r>
              <a:rPr sz="2100" spc="-217" baseline="37698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12</a:t>
            </a:r>
            <a:endParaRPr sz="1400">
              <a:latin typeface="Cambria Math"/>
              <a:cs typeface="Cambria Math"/>
            </a:endParaRPr>
          </a:p>
          <a:p>
            <a:pPr marL="3175" algn="ctr">
              <a:lnSpc>
                <a:spcPct val="100000"/>
              </a:lnSpc>
              <a:spcBef>
                <a:spcPts val="1850"/>
              </a:spcBef>
            </a:pPr>
            <a:r>
              <a:rPr sz="1400" dirty="0">
                <a:latin typeface="Cambria Math"/>
                <a:cs typeface="Cambria Math"/>
              </a:rPr>
              <a:t>−1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3887215" y="7042150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76)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4374896" y="7069581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4323079" y="7228458"/>
            <a:ext cx="37719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-5" dirty="0">
                <a:latin typeface="Cambria Math"/>
                <a:cs typeface="Cambria Math"/>
              </a:rPr>
              <a:t>−</a:t>
            </a:r>
            <a:r>
              <a:rPr sz="1000" dirty="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4780534" y="6932421"/>
            <a:ext cx="5226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30555" dirty="0">
                <a:latin typeface="Cambria Math"/>
                <a:cs typeface="Cambria Math"/>
              </a:rPr>
              <a:t>7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17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7" name="object 197"/>
          <p:cNvSpPr/>
          <p:nvPr/>
        </p:nvSpPr>
        <p:spPr>
          <a:xfrm>
            <a:off x="4793234" y="7207250"/>
            <a:ext cx="497205" cy="0"/>
          </a:xfrm>
          <a:custGeom>
            <a:avLst/>
            <a:gdLst/>
            <a:ahLst/>
            <a:cxnLst/>
            <a:rect l="l" t="t" r="r" b="b"/>
            <a:pathLst>
              <a:path w="497204">
                <a:moveTo>
                  <a:pt x="0" y="0"/>
                </a:moveTo>
                <a:lnTo>
                  <a:pt x="49712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 txBox="1"/>
          <p:nvPr/>
        </p:nvSpPr>
        <p:spPr>
          <a:xfrm>
            <a:off x="6491096" y="7045197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7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9" name="object 199"/>
          <p:cNvSpPr/>
          <p:nvPr/>
        </p:nvSpPr>
        <p:spPr>
          <a:xfrm>
            <a:off x="774496" y="6881190"/>
            <a:ext cx="0" cy="582930"/>
          </a:xfrm>
          <a:custGeom>
            <a:avLst/>
            <a:gdLst/>
            <a:ahLst/>
            <a:cxnLst/>
            <a:rect l="l" t="t" r="r" b="b"/>
            <a:pathLst>
              <a:path h="582929">
                <a:moveTo>
                  <a:pt x="0" y="0"/>
                </a:moveTo>
                <a:lnTo>
                  <a:pt x="0" y="582472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 txBox="1"/>
          <p:nvPr/>
        </p:nvSpPr>
        <p:spPr>
          <a:xfrm>
            <a:off x="831900" y="7624698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77)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01" name="object 201"/>
          <p:cNvSpPr txBox="1"/>
          <p:nvPr/>
        </p:nvSpPr>
        <p:spPr>
          <a:xfrm>
            <a:off x="1271142" y="7636890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2" name="object 202"/>
          <p:cNvSpPr txBox="1"/>
          <p:nvPr/>
        </p:nvSpPr>
        <p:spPr>
          <a:xfrm>
            <a:off x="1895982" y="7120559"/>
            <a:ext cx="708660" cy="617220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0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5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  <a:p>
            <a:pPr marL="156210">
              <a:lnSpc>
                <a:spcPct val="100000"/>
              </a:lnSpc>
              <a:spcBef>
                <a:spcPts val="645"/>
              </a:spcBef>
            </a:pPr>
            <a:r>
              <a:rPr sz="1400" spc="35" dirty="0">
                <a:latin typeface="Cambria Math"/>
                <a:cs typeface="Cambria Math"/>
              </a:rPr>
              <a:t>𝑡</a:t>
            </a:r>
            <a:r>
              <a:rPr sz="1500" spc="52" baseline="3055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19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3𝑡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3" name="object 203"/>
          <p:cNvSpPr txBox="1"/>
          <p:nvPr/>
        </p:nvSpPr>
        <p:spPr>
          <a:xfrm>
            <a:off x="2124836" y="7749666"/>
            <a:ext cx="965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2951226" y="7749666"/>
            <a:ext cx="965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05" name="object 205"/>
          <p:cNvSpPr/>
          <p:nvPr/>
        </p:nvSpPr>
        <p:spPr>
          <a:xfrm>
            <a:off x="1603883" y="7774558"/>
            <a:ext cx="1439545" cy="0"/>
          </a:xfrm>
          <a:custGeom>
            <a:avLst/>
            <a:gdLst/>
            <a:ahLst/>
            <a:cxnLst/>
            <a:rect l="l" t="t" r="r" b="b"/>
            <a:pathLst>
              <a:path w="1439545">
                <a:moveTo>
                  <a:pt x="0" y="0"/>
                </a:moveTo>
                <a:lnTo>
                  <a:pt x="143929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 txBox="1"/>
          <p:nvPr/>
        </p:nvSpPr>
        <p:spPr>
          <a:xfrm>
            <a:off x="1265047" y="7458888"/>
            <a:ext cx="2187575" cy="53784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434"/>
              </a:spcBef>
            </a:pP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  <a:p>
            <a:pPr marR="5080" algn="r">
              <a:lnSpc>
                <a:spcPct val="100000"/>
              </a:lnSpc>
              <a:spcBef>
                <a:spcPts val="335"/>
              </a:spcBef>
              <a:tabLst>
                <a:tab pos="2063750" algn="l"/>
              </a:tabLst>
            </a:pPr>
            <a:r>
              <a:rPr sz="1500" spc="135" baseline="5555" dirty="0">
                <a:latin typeface="Cambria Math"/>
                <a:cs typeface="Cambria Math"/>
              </a:rPr>
              <a:t>𝑥</a:t>
            </a:r>
            <a:r>
              <a:rPr sz="1500" baseline="5555" dirty="0">
                <a:latin typeface="Cambria Math"/>
                <a:cs typeface="Cambria Math"/>
              </a:rPr>
              <a:t>→0 </a:t>
            </a:r>
            <a:r>
              <a:rPr sz="1500" spc="157" baseline="5555" dirty="0">
                <a:latin typeface="Cambria Math"/>
                <a:cs typeface="Cambria Math"/>
              </a:rPr>
              <a:t> </a:t>
            </a:r>
            <a:r>
              <a:rPr sz="2100" spc="390" baseline="3968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𝑡</a:t>
            </a:r>
            <a:r>
              <a:rPr sz="1400" spc="5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2</a:t>
            </a:r>
            <a:r>
              <a:rPr sz="2100" spc="397" baseline="3968" dirty="0">
                <a:latin typeface="Cambria Math"/>
                <a:cs typeface="Cambria Math"/>
              </a:rPr>
              <a:t> </a:t>
            </a:r>
            <a:r>
              <a:rPr sz="2100" baseline="3968" dirty="0">
                <a:latin typeface="Cambria Math"/>
                <a:cs typeface="Cambria Math"/>
              </a:rPr>
              <a:t>  </a:t>
            </a:r>
            <a:r>
              <a:rPr sz="2100" spc="44" baseline="3968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15" dirty="0">
                <a:latin typeface="Cambria Math"/>
                <a:cs typeface="Cambria Math"/>
              </a:rPr>
              <a:t> </a:t>
            </a:r>
            <a:r>
              <a:rPr sz="2100" spc="390" baseline="3968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𝑡</a:t>
            </a:r>
            <a:r>
              <a:rPr sz="1400" spc="5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5" dirty="0">
                <a:latin typeface="Cambria Math"/>
                <a:cs typeface="Cambria Math"/>
              </a:rPr>
              <a:t> 2</a:t>
            </a:r>
            <a:r>
              <a:rPr sz="2100" spc="397" baseline="3968" dirty="0">
                <a:latin typeface="Cambria Math"/>
                <a:cs typeface="Cambria Math"/>
              </a:rPr>
              <a:t> </a:t>
            </a:r>
            <a:r>
              <a:rPr sz="2100" baseline="3968" dirty="0">
                <a:latin typeface="Cambria Math"/>
                <a:cs typeface="Cambria Math"/>
              </a:rPr>
              <a:t>	</a:t>
            </a:r>
            <a:r>
              <a:rPr sz="1400" spc="-5" dirty="0">
                <a:latin typeface="Cambria Math"/>
                <a:cs typeface="Cambria Math"/>
              </a:rPr>
              <a:t>8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7" name="object 207"/>
          <p:cNvSpPr/>
          <p:nvPr/>
        </p:nvSpPr>
        <p:spPr>
          <a:xfrm>
            <a:off x="3341878" y="7777606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 txBox="1"/>
          <p:nvPr/>
        </p:nvSpPr>
        <p:spPr>
          <a:xfrm>
            <a:off x="3887215" y="7624698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78)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09" name="object 209"/>
          <p:cNvSpPr txBox="1"/>
          <p:nvPr/>
        </p:nvSpPr>
        <p:spPr>
          <a:xfrm>
            <a:off x="4329176" y="7652130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0" name="object 210"/>
          <p:cNvSpPr txBox="1"/>
          <p:nvPr/>
        </p:nvSpPr>
        <p:spPr>
          <a:xfrm>
            <a:off x="4323079" y="7810627"/>
            <a:ext cx="2825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11" name="object 211"/>
          <p:cNvSpPr txBox="1"/>
          <p:nvPr/>
        </p:nvSpPr>
        <p:spPr>
          <a:xfrm>
            <a:off x="4689094" y="7074839"/>
            <a:ext cx="571500" cy="678180"/>
          </a:xfrm>
          <a:prstGeom prst="rect">
            <a:avLst/>
          </a:prstGeom>
        </p:spPr>
        <p:txBody>
          <a:bodyPr vert="horz" wrap="square" lIns="0" tIns="125730" rIns="0" bIns="0" rtlCol="0">
            <a:spAutoFit/>
          </a:bodyPr>
          <a:lstStyle/>
          <a:p>
            <a:pPr marL="146685">
              <a:lnSpc>
                <a:spcPct val="100000"/>
              </a:lnSpc>
              <a:spcBef>
                <a:spcPts val="990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1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30555" dirty="0">
                <a:latin typeface="Cambria Math"/>
                <a:cs typeface="Cambria Math"/>
              </a:rPr>
              <a:t>6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17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2" name="object 212"/>
          <p:cNvSpPr txBox="1"/>
          <p:nvPr/>
        </p:nvSpPr>
        <p:spPr>
          <a:xfrm>
            <a:off x="4731765" y="7771002"/>
            <a:ext cx="43434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3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3" name="object 213"/>
          <p:cNvSpPr/>
          <p:nvPr/>
        </p:nvSpPr>
        <p:spPr>
          <a:xfrm>
            <a:off x="4701794" y="7789798"/>
            <a:ext cx="497205" cy="0"/>
          </a:xfrm>
          <a:custGeom>
            <a:avLst/>
            <a:gdLst/>
            <a:ahLst/>
            <a:cxnLst/>
            <a:rect l="l" t="t" r="r" b="b"/>
            <a:pathLst>
              <a:path w="497204">
                <a:moveTo>
                  <a:pt x="0" y="0"/>
                </a:moveTo>
                <a:lnTo>
                  <a:pt x="49682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 txBox="1"/>
          <p:nvPr/>
        </p:nvSpPr>
        <p:spPr>
          <a:xfrm>
            <a:off x="6491096" y="7627746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6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5" name="object 215"/>
          <p:cNvSpPr/>
          <p:nvPr/>
        </p:nvSpPr>
        <p:spPr>
          <a:xfrm>
            <a:off x="774496" y="7463663"/>
            <a:ext cx="0" cy="582295"/>
          </a:xfrm>
          <a:custGeom>
            <a:avLst/>
            <a:gdLst/>
            <a:ahLst/>
            <a:cxnLst/>
            <a:rect l="l" t="t" r="r" b="b"/>
            <a:pathLst>
              <a:path h="582295">
                <a:moveTo>
                  <a:pt x="0" y="0"/>
                </a:moveTo>
                <a:lnTo>
                  <a:pt x="0" y="582168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 txBox="1"/>
          <p:nvPr/>
        </p:nvSpPr>
        <p:spPr>
          <a:xfrm>
            <a:off x="831900" y="8203818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79)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17" name="object 217"/>
          <p:cNvSpPr txBox="1"/>
          <p:nvPr/>
        </p:nvSpPr>
        <p:spPr>
          <a:xfrm>
            <a:off x="1271142" y="8234298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8" name="object 218"/>
          <p:cNvSpPr txBox="1"/>
          <p:nvPr/>
        </p:nvSpPr>
        <p:spPr>
          <a:xfrm>
            <a:off x="1265047" y="8393048"/>
            <a:ext cx="28575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85" dirty="0">
                <a:latin typeface="Cambria Math"/>
                <a:cs typeface="Cambria Math"/>
              </a:rPr>
              <a:t>𝑦</a:t>
            </a:r>
            <a:r>
              <a:rPr sz="1000" dirty="0">
                <a:latin typeface="Cambria Math"/>
                <a:cs typeface="Cambria Math"/>
              </a:rPr>
              <a:t>→1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19" name="object 219"/>
          <p:cNvSpPr/>
          <p:nvPr/>
        </p:nvSpPr>
        <p:spPr>
          <a:xfrm>
            <a:off x="2152776" y="8128127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0" y="0"/>
                </a:moveTo>
                <a:lnTo>
                  <a:pt x="103631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 txBox="1"/>
          <p:nvPr/>
        </p:nvSpPr>
        <p:spPr>
          <a:xfrm>
            <a:off x="1597278" y="8103234"/>
            <a:ext cx="98361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-7" baseline="3968" dirty="0">
                <a:latin typeface="Cambria Math"/>
                <a:cs typeface="Cambria Math"/>
              </a:rPr>
              <a:t>𝑦 </a:t>
            </a:r>
            <a:r>
              <a:rPr sz="2100" spc="-15" baseline="3968" dirty="0">
                <a:latin typeface="Cambria Math"/>
                <a:cs typeface="Cambria Math"/>
              </a:rPr>
              <a:t>− 4</a:t>
            </a:r>
            <a:r>
              <a:rPr sz="1400" spc="-10" dirty="0">
                <a:latin typeface="Cambria Math"/>
                <a:cs typeface="Cambria Math"/>
              </a:rPr>
              <a:t> </a:t>
            </a:r>
            <a:r>
              <a:rPr sz="2100" spc="-7" baseline="3968" dirty="0">
                <a:latin typeface="Cambria Math"/>
                <a:cs typeface="Cambria Math"/>
              </a:rPr>
              <a:t>𝑦 </a:t>
            </a:r>
            <a:r>
              <a:rPr sz="2100" spc="-15" baseline="3968" dirty="0">
                <a:latin typeface="Cambria Math"/>
                <a:cs typeface="Cambria Math"/>
              </a:rPr>
              <a:t>+</a:t>
            </a:r>
            <a:r>
              <a:rPr sz="2100" spc="-209" baseline="3968" dirty="0">
                <a:latin typeface="Cambria Math"/>
                <a:cs typeface="Cambria Math"/>
              </a:rPr>
              <a:t> </a:t>
            </a:r>
            <a:r>
              <a:rPr sz="2100" spc="-7" baseline="3968" dirty="0">
                <a:latin typeface="Cambria Math"/>
                <a:cs typeface="Cambria Math"/>
              </a:rPr>
              <a:t>3</a:t>
            </a:r>
            <a:endParaRPr sz="2100" baseline="3968">
              <a:latin typeface="Cambria Math"/>
              <a:cs typeface="Cambria Math"/>
            </a:endParaRPr>
          </a:p>
        </p:txBody>
      </p:sp>
      <p:sp>
        <p:nvSpPr>
          <p:cNvPr id="221" name="object 221"/>
          <p:cNvSpPr txBox="1"/>
          <p:nvPr/>
        </p:nvSpPr>
        <p:spPr>
          <a:xfrm>
            <a:off x="1932558" y="8347328"/>
            <a:ext cx="965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22" name="object 222"/>
          <p:cNvSpPr/>
          <p:nvPr/>
        </p:nvSpPr>
        <p:spPr>
          <a:xfrm>
            <a:off x="1609978" y="8371967"/>
            <a:ext cx="957580" cy="0"/>
          </a:xfrm>
          <a:custGeom>
            <a:avLst/>
            <a:gdLst/>
            <a:ahLst/>
            <a:cxnLst/>
            <a:rect l="l" t="t" r="r" b="b"/>
            <a:pathLst>
              <a:path w="957580">
                <a:moveTo>
                  <a:pt x="0" y="0"/>
                </a:moveTo>
                <a:lnTo>
                  <a:pt x="95737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 txBox="1"/>
          <p:nvPr/>
        </p:nvSpPr>
        <p:spPr>
          <a:xfrm>
            <a:off x="3408426" y="8084946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4" name="object 224"/>
          <p:cNvSpPr/>
          <p:nvPr/>
        </p:nvSpPr>
        <p:spPr>
          <a:xfrm>
            <a:off x="3421126" y="8359775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 txBox="1"/>
          <p:nvPr/>
        </p:nvSpPr>
        <p:spPr>
          <a:xfrm>
            <a:off x="3887215" y="8203818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80)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26" name="object 226"/>
          <p:cNvSpPr txBox="1"/>
          <p:nvPr/>
        </p:nvSpPr>
        <p:spPr>
          <a:xfrm>
            <a:off x="4329176" y="8292210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7" name="object 227"/>
          <p:cNvSpPr txBox="1"/>
          <p:nvPr/>
        </p:nvSpPr>
        <p:spPr>
          <a:xfrm>
            <a:off x="4323079" y="8450960"/>
            <a:ext cx="2825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28" name="object 228"/>
          <p:cNvSpPr txBox="1"/>
          <p:nvPr/>
        </p:nvSpPr>
        <p:spPr>
          <a:xfrm>
            <a:off x="4731765" y="8121522"/>
            <a:ext cx="43434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65" dirty="0">
                <a:latin typeface="Cambria Math"/>
                <a:cs typeface="Cambria Math"/>
              </a:rPr>
              <a:t> </a:t>
            </a:r>
            <a:r>
              <a:rPr sz="2100" u="sng" spc="-7" baseline="3373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2</a:t>
            </a:r>
            <a:endParaRPr sz="2100" baseline="33730">
              <a:latin typeface="Cambria Math"/>
              <a:cs typeface="Cambria Math"/>
            </a:endParaRPr>
          </a:p>
        </p:txBody>
      </p:sp>
      <p:sp>
        <p:nvSpPr>
          <p:cNvPr id="229" name="object 229"/>
          <p:cNvSpPr txBox="1"/>
          <p:nvPr/>
        </p:nvSpPr>
        <p:spPr>
          <a:xfrm>
            <a:off x="4689094" y="8212963"/>
            <a:ext cx="522605" cy="4362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1620"/>
              </a:lnSpc>
              <a:spcBef>
                <a:spcPts val="90"/>
              </a:spcBef>
              <a:tabLst>
                <a:tab pos="365760" algn="l"/>
              </a:tabLst>
            </a:pPr>
            <a:r>
              <a:rPr sz="14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𝑥</a:t>
            </a:r>
            <a:r>
              <a:rPr sz="1400" u="sng" spc="7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620"/>
              </a:lnSpc>
            </a:pP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25000" dirty="0">
                <a:latin typeface="Cambria Math"/>
                <a:cs typeface="Cambria Math"/>
              </a:rPr>
              <a:t>4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19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4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0" name="object 230"/>
          <p:cNvSpPr txBox="1"/>
          <p:nvPr/>
        </p:nvSpPr>
        <p:spPr>
          <a:xfrm>
            <a:off x="6491096" y="8040801"/>
            <a:ext cx="123825" cy="538480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9"/>
              </a:spcBef>
            </a:pP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400" spc="-5" dirty="0">
                <a:latin typeface="Cambria Math"/>
                <a:cs typeface="Cambria Math"/>
              </a:rPr>
              <a:t>8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1" name="object 231"/>
          <p:cNvSpPr/>
          <p:nvPr/>
        </p:nvSpPr>
        <p:spPr>
          <a:xfrm>
            <a:off x="6503796" y="8359775"/>
            <a:ext cx="97790" cy="0"/>
          </a:xfrm>
          <a:custGeom>
            <a:avLst/>
            <a:gdLst/>
            <a:ahLst/>
            <a:cxnLst/>
            <a:rect l="l" t="t" r="r" b="b"/>
            <a:pathLst>
              <a:path w="97790">
                <a:moveTo>
                  <a:pt x="0" y="0"/>
                </a:moveTo>
                <a:lnTo>
                  <a:pt x="9753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774496" y="8045780"/>
            <a:ext cx="0" cy="579755"/>
          </a:xfrm>
          <a:custGeom>
            <a:avLst/>
            <a:gdLst/>
            <a:ahLst/>
            <a:cxnLst/>
            <a:rect l="l" t="t" r="r" b="b"/>
            <a:pathLst>
              <a:path h="579754">
                <a:moveTo>
                  <a:pt x="0" y="0"/>
                </a:moveTo>
                <a:lnTo>
                  <a:pt x="0" y="579424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 txBox="1"/>
          <p:nvPr/>
        </p:nvSpPr>
        <p:spPr>
          <a:xfrm>
            <a:off x="831900" y="8786240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81)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34" name="object 234"/>
          <p:cNvSpPr txBox="1"/>
          <p:nvPr/>
        </p:nvSpPr>
        <p:spPr>
          <a:xfrm>
            <a:off x="1271142" y="8819768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5" name="object 235"/>
          <p:cNvSpPr txBox="1"/>
          <p:nvPr/>
        </p:nvSpPr>
        <p:spPr>
          <a:xfrm>
            <a:off x="1591183" y="8303437"/>
            <a:ext cx="760730" cy="54991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247015">
              <a:lnSpc>
                <a:spcPct val="100000"/>
              </a:lnSpc>
              <a:spcBef>
                <a:spcPts val="484"/>
              </a:spcBef>
              <a:tabLst>
                <a:tab pos="475615" algn="l"/>
              </a:tabLst>
            </a:pPr>
            <a:r>
              <a:rPr sz="1400" spc="-5" dirty="0">
                <a:latin typeface="Cambria Math"/>
                <a:cs typeface="Cambria Math"/>
              </a:rPr>
              <a:t>𝑦	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6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84"/>
              </a:spcBef>
            </a:pPr>
            <a:r>
              <a:rPr sz="2100" spc="44" baseline="-21825" dirty="0">
                <a:latin typeface="Cambria Math"/>
                <a:cs typeface="Cambria Math"/>
              </a:rPr>
              <a:t>𝑥</a:t>
            </a:r>
            <a:r>
              <a:rPr sz="1000" spc="30" dirty="0">
                <a:latin typeface="Cambria Math"/>
                <a:cs typeface="Cambria Math"/>
              </a:rPr>
              <a:t>2/3 </a:t>
            </a:r>
            <a:r>
              <a:rPr sz="2100" spc="-15" baseline="-21825" dirty="0">
                <a:latin typeface="Cambria Math"/>
                <a:cs typeface="Cambria Math"/>
              </a:rPr>
              <a:t>−</a:t>
            </a:r>
            <a:r>
              <a:rPr sz="2100" spc="-254" baseline="-21825" dirty="0">
                <a:latin typeface="Cambria Math"/>
                <a:cs typeface="Cambria Math"/>
              </a:rPr>
              <a:t> </a:t>
            </a:r>
            <a:r>
              <a:rPr sz="2100" spc="-7" baseline="-21825" dirty="0">
                <a:latin typeface="Cambria Math"/>
                <a:cs typeface="Cambria Math"/>
              </a:rPr>
              <a:t>4</a:t>
            </a:r>
            <a:endParaRPr sz="2100" baseline="-21825">
              <a:latin typeface="Cambria Math"/>
              <a:cs typeface="Cambria Math"/>
            </a:endParaRPr>
          </a:p>
        </p:txBody>
      </p:sp>
      <p:sp>
        <p:nvSpPr>
          <p:cNvPr id="236" name="object 236"/>
          <p:cNvSpPr txBox="1"/>
          <p:nvPr/>
        </p:nvSpPr>
        <p:spPr>
          <a:xfrm>
            <a:off x="1694814" y="8932544"/>
            <a:ext cx="233679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15" dirty="0">
                <a:latin typeface="Cambria Math"/>
                <a:cs typeface="Cambria Math"/>
              </a:rPr>
              <a:t>1</a:t>
            </a:r>
            <a:r>
              <a:rPr sz="1000" spc="5" dirty="0">
                <a:latin typeface="Cambria Math"/>
                <a:cs typeface="Cambria Math"/>
              </a:rPr>
              <a:t>/</a:t>
            </a:r>
            <a:r>
              <a:rPr sz="1000" dirty="0">
                <a:latin typeface="Cambria Math"/>
                <a:cs typeface="Cambria Math"/>
              </a:rPr>
              <a:t>3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37" name="object 237"/>
          <p:cNvSpPr txBox="1"/>
          <p:nvPr/>
        </p:nvSpPr>
        <p:spPr>
          <a:xfrm>
            <a:off x="1265047" y="8938640"/>
            <a:ext cx="98361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697865" algn="l"/>
              </a:tabLst>
            </a:pPr>
            <a:r>
              <a:rPr sz="1500" spc="44" baseline="2777" dirty="0">
                <a:latin typeface="Cambria Math"/>
                <a:cs typeface="Cambria Math"/>
              </a:rPr>
              <a:t>𝑥→8 </a:t>
            </a:r>
            <a:r>
              <a:rPr sz="1500" spc="142" baseline="2777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	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5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8" name="object 238"/>
          <p:cNvSpPr/>
          <p:nvPr/>
        </p:nvSpPr>
        <p:spPr>
          <a:xfrm>
            <a:off x="1603883" y="8957436"/>
            <a:ext cx="631825" cy="0"/>
          </a:xfrm>
          <a:custGeom>
            <a:avLst/>
            <a:gdLst/>
            <a:ahLst/>
            <a:cxnLst/>
            <a:rect l="l" t="t" r="r" b="b"/>
            <a:pathLst>
              <a:path w="631825">
                <a:moveTo>
                  <a:pt x="0" y="0"/>
                </a:moveTo>
                <a:lnTo>
                  <a:pt x="63124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 txBox="1"/>
          <p:nvPr/>
        </p:nvSpPr>
        <p:spPr>
          <a:xfrm>
            <a:off x="3246882" y="8222106"/>
            <a:ext cx="285115" cy="8051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150" dirty="0">
                <a:latin typeface="Cambria Math"/>
                <a:cs typeface="Cambria Math"/>
              </a:rPr>
              <a:t> </a:t>
            </a:r>
            <a:r>
              <a:rPr sz="2100" spc="-7" baseline="-37698" dirty="0">
                <a:latin typeface="Cambria Math"/>
                <a:cs typeface="Cambria Math"/>
              </a:rPr>
              <a:t>2</a:t>
            </a:r>
            <a:endParaRPr sz="2100" baseline="-37698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400">
              <a:latin typeface="Times New Roman"/>
              <a:cs typeface="Times New Roman"/>
            </a:endParaRPr>
          </a:p>
          <a:p>
            <a:pPr marL="2540" algn="ctr">
              <a:lnSpc>
                <a:spcPct val="100000"/>
              </a:lnSpc>
            </a:pPr>
            <a:r>
              <a:rPr sz="1400" spc="-5" dirty="0">
                <a:latin typeface="Cambria Math"/>
                <a:cs typeface="Cambria Math"/>
              </a:rPr>
              <a:t>4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0" name="object 240"/>
          <p:cNvSpPr txBox="1"/>
          <p:nvPr/>
        </p:nvSpPr>
        <p:spPr>
          <a:xfrm>
            <a:off x="3887215" y="8786240"/>
            <a:ext cx="3194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82)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41" name="object 241"/>
          <p:cNvSpPr txBox="1"/>
          <p:nvPr/>
        </p:nvSpPr>
        <p:spPr>
          <a:xfrm>
            <a:off x="4329176" y="8795384"/>
            <a:ext cx="104711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88315" algn="l"/>
                <a:tab pos="1033780" algn="l"/>
              </a:tabLst>
            </a:pPr>
            <a:r>
              <a:rPr sz="1400" spc="-5" dirty="0">
                <a:latin typeface="Cambria Math"/>
                <a:cs typeface="Cambria Math"/>
              </a:rPr>
              <a:t>lim	</a:t>
            </a:r>
            <a:r>
              <a:rPr sz="1400" u="sng" spc="-1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	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2" name="object 242"/>
          <p:cNvSpPr txBox="1"/>
          <p:nvPr/>
        </p:nvSpPr>
        <p:spPr>
          <a:xfrm>
            <a:off x="4323079" y="8953880"/>
            <a:ext cx="2825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43" name="object 243"/>
          <p:cNvSpPr txBox="1"/>
          <p:nvPr/>
        </p:nvSpPr>
        <p:spPr>
          <a:xfrm>
            <a:off x="4908550" y="8658225"/>
            <a:ext cx="52324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30555" dirty="0">
                <a:latin typeface="Cambria Math"/>
                <a:cs typeface="Cambria Math"/>
              </a:rPr>
              <a:t>3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17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4" name="object 244"/>
          <p:cNvSpPr txBox="1"/>
          <p:nvPr/>
        </p:nvSpPr>
        <p:spPr>
          <a:xfrm>
            <a:off x="4689094" y="8947784"/>
            <a:ext cx="9620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600" dirty="0">
                <a:latin typeface="Cambria Math"/>
                <a:cs typeface="Cambria Math"/>
              </a:rPr>
              <a:t> </a:t>
            </a:r>
            <a:r>
              <a:rPr sz="2100" spc="-15" baseline="1984" dirty="0">
                <a:latin typeface="Cambria Math"/>
                <a:cs typeface="Cambria Math"/>
              </a:rPr>
              <a:t>2𝑥 + </a:t>
            </a:r>
            <a:r>
              <a:rPr sz="2100" spc="-7" baseline="1984" dirty="0">
                <a:latin typeface="Cambria Math"/>
                <a:cs typeface="Cambria Math"/>
              </a:rPr>
              <a:t>2 </a:t>
            </a:r>
            <a:r>
              <a:rPr sz="2100" spc="-15" baseline="1984" dirty="0">
                <a:latin typeface="Cambria Math"/>
                <a:cs typeface="Cambria Math"/>
              </a:rPr>
              <a:t>−</a:t>
            </a:r>
            <a:r>
              <a:rPr sz="2100" spc="44" baseline="1984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2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245" name="object 245"/>
          <p:cNvSpPr/>
          <p:nvPr/>
        </p:nvSpPr>
        <p:spPr>
          <a:xfrm>
            <a:off x="4701794" y="8933052"/>
            <a:ext cx="936625" cy="0"/>
          </a:xfrm>
          <a:custGeom>
            <a:avLst/>
            <a:gdLst/>
            <a:ahLst/>
            <a:cxnLst/>
            <a:rect l="l" t="t" r="r" b="b"/>
            <a:pathLst>
              <a:path w="936625">
                <a:moveTo>
                  <a:pt x="0" y="0"/>
                </a:moveTo>
                <a:lnTo>
                  <a:pt x="93604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 txBox="1"/>
          <p:nvPr/>
        </p:nvSpPr>
        <p:spPr>
          <a:xfrm>
            <a:off x="6491096" y="8789289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6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7" name="object 247"/>
          <p:cNvSpPr/>
          <p:nvPr/>
        </p:nvSpPr>
        <p:spPr>
          <a:xfrm>
            <a:off x="774496" y="8625204"/>
            <a:ext cx="0" cy="582295"/>
          </a:xfrm>
          <a:custGeom>
            <a:avLst/>
            <a:gdLst/>
            <a:ahLst/>
            <a:cxnLst/>
            <a:rect l="l" t="t" r="r" b="b"/>
            <a:pathLst>
              <a:path h="582295">
                <a:moveTo>
                  <a:pt x="0" y="0"/>
                </a:moveTo>
                <a:lnTo>
                  <a:pt x="0" y="582167"/>
                </a:lnTo>
              </a:path>
            </a:pathLst>
          </a:custGeom>
          <a:ln w="54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9"/>
              </a:lnSpc>
            </a:pPr>
            <a:r>
              <a:rPr spc="-5" dirty="0"/>
              <a:t>28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2290" y="195960"/>
            <a:ext cx="6959168" cy="102532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88644" y="424637"/>
            <a:ext cx="239014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6000"/>
              </a:lnSpc>
              <a:spcBef>
                <a:spcPts val="95"/>
              </a:spcBef>
            </a:pPr>
            <a:r>
              <a:rPr sz="1000" b="1" spc="-5" dirty="0">
                <a:latin typeface="Segoe Print"/>
                <a:cs typeface="Segoe Print"/>
              </a:rPr>
              <a:t>University </a:t>
            </a:r>
            <a:r>
              <a:rPr sz="1000" b="1" spc="-10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Diyala </a:t>
            </a:r>
            <a:r>
              <a:rPr sz="1000" b="1" dirty="0">
                <a:latin typeface="Segoe Print"/>
                <a:cs typeface="Segoe Print"/>
              </a:rPr>
              <a:t>/ </a:t>
            </a:r>
            <a:r>
              <a:rPr sz="1000" b="1" spc="-5" dirty="0">
                <a:latin typeface="Segoe Print"/>
                <a:cs typeface="Segoe Print"/>
              </a:rPr>
              <a:t>College </a:t>
            </a:r>
            <a:r>
              <a:rPr sz="1000" b="1" spc="5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Eng.  Civil Engineering</a:t>
            </a:r>
            <a:r>
              <a:rPr sz="1000" b="1" spc="5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Department.</a:t>
            </a:r>
            <a:endParaRPr sz="10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1000" b="1" dirty="0">
                <a:latin typeface="Segoe Print"/>
                <a:cs typeface="Segoe Print"/>
              </a:rPr>
              <a:t>Class: 1</a:t>
            </a:r>
            <a:r>
              <a:rPr sz="975" b="1" baseline="25641" dirty="0">
                <a:latin typeface="Segoe Print"/>
                <a:cs typeface="Segoe Print"/>
              </a:rPr>
              <a:t>st </a:t>
            </a:r>
            <a:r>
              <a:rPr sz="1000" b="1" dirty="0">
                <a:latin typeface="Segoe Print"/>
                <a:cs typeface="Segoe Print"/>
              </a:rPr>
              <a:t>year / </a:t>
            </a:r>
            <a:r>
              <a:rPr sz="1000" b="1" spc="-5" dirty="0">
                <a:latin typeface="Segoe Print"/>
                <a:cs typeface="Segoe Print"/>
              </a:rPr>
              <a:t>Mathematics</a:t>
            </a:r>
            <a:r>
              <a:rPr sz="1000" b="1" spc="-200" dirty="0">
                <a:latin typeface="Segoe Print"/>
                <a:cs typeface="Segoe Print"/>
              </a:rPr>
              <a:t> </a:t>
            </a:r>
            <a:r>
              <a:rPr sz="1000" b="1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358129" y="434593"/>
            <a:ext cx="1458595" cy="734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01040" y="1345818"/>
            <a:ext cx="92710" cy="172085"/>
          </a:xfrm>
          <a:custGeom>
            <a:avLst/>
            <a:gdLst/>
            <a:ahLst/>
            <a:cxnLst/>
            <a:rect l="l" t="t" r="r" b="b"/>
            <a:pathLst>
              <a:path w="92709" h="172084">
                <a:moveTo>
                  <a:pt x="88479" y="19050"/>
                </a:moveTo>
                <a:lnTo>
                  <a:pt x="59550" y="19050"/>
                </a:lnTo>
                <a:lnTo>
                  <a:pt x="65049" y="21590"/>
                </a:lnTo>
                <a:lnTo>
                  <a:pt x="69329" y="27050"/>
                </a:lnTo>
                <a:lnTo>
                  <a:pt x="73482" y="32512"/>
                </a:lnTo>
                <a:lnTo>
                  <a:pt x="75653" y="39624"/>
                </a:lnTo>
                <a:lnTo>
                  <a:pt x="75653" y="48260"/>
                </a:lnTo>
                <a:lnTo>
                  <a:pt x="57550" y="96698"/>
                </a:lnTo>
                <a:lnTo>
                  <a:pt x="23406" y="140648"/>
                </a:lnTo>
                <a:lnTo>
                  <a:pt x="0" y="167386"/>
                </a:lnTo>
                <a:lnTo>
                  <a:pt x="0" y="171958"/>
                </a:lnTo>
                <a:lnTo>
                  <a:pt x="67246" y="171958"/>
                </a:lnTo>
                <a:lnTo>
                  <a:pt x="70033" y="163575"/>
                </a:lnTo>
                <a:lnTo>
                  <a:pt x="73297" y="153924"/>
                </a:lnTo>
                <a:lnTo>
                  <a:pt x="19557" y="153924"/>
                </a:lnTo>
                <a:lnTo>
                  <a:pt x="34992" y="136429"/>
                </a:lnTo>
                <a:lnTo>
                  <a:pt x="48896" y="120078"/>
                </a:lnTo>
                <a:lnTo>
                  <a:pt x="77570" y="81629"/>
                </a:lnTo>
                <a:lnTo>
                  <a:pt x="92506" y="44958"/>
                </a:lnTo>
                <a:lnTo>
                  <a:pt x="92506" y="37719"/>
                </a:lnTo>
                <a:lnTo>
                  <a:pt x="91938" y="30122"/>
                </a:lnTo>
                <a:lnTo>
                  <a:pt x="90257" y="23145"/>
                </a:lnTo>
                <a:lnTo>
                  <a:pt x="88479" y="19050"/>
                </a:lnTo>
                <a:close/>
              </a:path>
              <a:path w="92709" h="172084">
                <a:moveTo>
                  <a:pt x="78511" y="138430"/>
                </a:moveTo>
                <a:lnTo>
                  <a:pt x="74548" y="138430"/>
                </a:lnTo>
                <a:lnTo>
                  <a:pt x="72948" y="143256"/>
                </a:lnTo>
                <a:lnTo>
                  <a:pt x="70434" y="146939"/>
                </a:lnTo>
                <a:lnTo>
                  <a:pt x="66992" y="149733"/>
                </a:lnTo>
                <a:lnTo>
                  <a:pt x="63423" y="152526"/>
                </a:lnTo>
                <a:lnTo>
                  <a:pt x="58928" y="153924"/>
                </a:lnTo>
                <a:lnTo>
                  <a:pt x="73297" y="153924"/>
                </a:lnTo>
                <a:lnTo>
                  <a:pt x="78511" y="138430"/>
                </a:lnTo>
                <a:close/>
              </a:path>
              <a:path w="92709" h="172084">
                <a:moveTo>
                  <a:pt x="70586" y="0"/>
                </a:moveTo>
                <a:lnTo>
                  <a:pt x="54470" y="0"/>
                </a:lnTo>
                <a:lnTo>
                  <a:pt x="47485" y="2921"/>
                </a:lnTo>
                <a:lnTo>
                  <a:pt x="26111" y="33909"/>
                </a:lnTo>
                <a:lnTo>
                  <a:pt x="29590" y="35814"/>
                </a:lnTo>
                <a:lnTo>
                  <a:pt x="34397" y="28426"/>
                </a:lnTo>
                <a:lnTo>
                  <a:pt x="39870" y="23193"/>
                </a:lnTo>
                <a:lnTo>
                  <a:pt x="45987" y="20079"/>
                </a:lnTo>
                <a:lnTo>
                  <a:pt x="52730" y="19050"/>
                </a:lnTo>
                <a:lnTo>
                  <a:pt x="88479" y="19050"/>
                </a:lnTo>
                <a:lnTo>
                  <a:pt x="87497" y="16787"/>
                </a:lnTo>
                <a:lnTo>
                  <a:pt x="83692" y="11049"/>
                </a:lnTo>
                <a:lnTo>
                  <a:pt x="77965" y="3683"/>
                </a:lnTo>
                <a:lnTo>
                  <a:pt x="7058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806792" y="1495551"/>
            <a:ext cx="20320" cy="25400"/>
          </a:xfrm>
          <a:custGeom>
            <a:avLst/>
            <a:gdLst/>
            <a:ahLst/>
            <a:cxnLst/>
            <a:rect l="l" t="t" r="r" b="b"/>
            <a:pathLst>
              <a:path w="20319" h="25400">
                <a:moveTo>
                  <a:pt x="12865" y="0"/>
                </a:moveTo>
                <a:lnTo>
                  <a:pt x="7188" y="0"/>
                </a:lnTo>
                <a:lnTo>
                  <a:pt x="4787" y="1270"/>
                </a:lnTo>
                <a:lnTo>
                  <a:pt x="2971" y="3555"/>
                </a:lnTo>
                <a:lnTo>
                  <a:pt x="1003" y="6096"/>
                </a:lnTo>
                <a:lnTo>
                  <a:pt x="0" y="9016"/>
                </a:lnTo>
                <a:lnTo>
                  <a:pt x="0" y="16001"/>
                </a:lnTo>
                <a:lnTo>
                  <a:pt x="1003" y="18923"/>
                </a:lnTo>
                <a:lnTo>
                  <a:pt x="2971" y="21462"/>
                </a:lnTo>
                <a:lnTo>
                  <a:pt x="4787" y="24002"/>
                </a:lnTo>
                <a:lnTo>
                  <a:pt x="7188" y="25146"/>
                </a:lnTo>
                <a:lnTo>
                  <a:pt x="12865" y="25146"/>
                </a:lnTo>
                <a:lnTo>
                  <a:pt x="15252" y="24002"/>
                </a:lnTo>
                <a:lnTo>
                  <a:pt x="19164" y="18923"/>
                </a:lnTo>
                <a:lnTo>
                  <a:pt x="20193" y="16001"/>
                </a:lnTo>
                <a:lnTo>
                  <a:pt x="20193" y="9016"/>
                </a:lnTo>
                <a:lnTo>
                  <a:pt x="19164" y="6096"/>
                </a:lnTo>
                <a:lnTo>
                  <a:pt x="17221" y="3555"/>
                </a:lnTo>
                <a:lnTo>
                  <a:pt x="15252" y="1270"/>
                </a:lnTo>
                <a:lnTo>
                  <a:pt x="1286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54087" y="1345818"/>
            <a:ext cx="92710" cy="172085"/>
          </a:xfrm>
          <a:custGeom>
            <a:avLst/>
            <a:gdLst/>
            <a:ahLst/>
            <a:cxnLst/>
            <a:rect l="l" t="t" r="r" b="b"/>
            <a:pathLst>
              <a:path w="92709" h="172084">
                <a:moveTo>
                  <a:pt x="88509" y="19050"/>
                </a:moveTo>
                <a:lnTo>
                  <a:pt x="59575" y="19050"/>
                </a:lnTo>
                <a:lnTo>
                  <a:pt x="65074" y="21590"/>
                </a:lnTo>
                <a:lnTo>
                  <a:pt x="69354" y="27050"/>
                </a:lnTo>
                <a:lnTo>
                  <a:pt x="73520" y="32512"/>
                </a:lnTo>
                <a:lnTo>
                  <a:pt x="75679" y="39624"/>
                </a:lnTo>
                <a:lnTo>
                  <a:pt x="75679" y="48260"/>
                </a:lnTo>
                <a:lnTo>
                  <a:pt x="57560" y="96698"/>
                </a:lnTo>
                <a:lnTo>
                  <a:pt x="23409" y="140648"/>
                </a:lnTo>
                <a:lnTo>
                  <a:pt x="0" y="167386"/>
                </a:lnTo>
                <a:lnTo>
                  <a:pt x="0" y="171958"/>
                </a:lnTo>
                <a:lnTo>
                  <a:pt x="67246" y="171958"/>
                </a:lnTo>
                <a:lnTo>
                  <a:pt x="70053" y="163575"/>
                </a:lnTo>
                <a:lnTo>
                  <a:pt x="73321" y="153924"/>
                </a:lnTo>
                <a:lnTo>
                  <a:pt x="19583" y="153924"/>
                </a:lnTo>
                <a:lnTo>
                  <a:pt x="35017" y="136429"/>
                </a:lnTo>
                <a:lnTo>
                  <a:pt x="48921" y="120078"/>
                </a:lnTo>
                <a:lnTo>
                  <a:pt x="77590" y="81629"/>
                </a:lnTo>
                <a:lnTo>
                  <a:pt x="92532" y="44958"/>
                </a:lnTo>
                <a:lnTo>
                  <a:pt x="92532" y="37719"/>
                </a:lnTo>
                <a:lnTo>
                  <a:pt x="91965" y="30122"/>
                </a:lnTo>
                <a:lnTo>
                  <a:pt x="90287" y="23145"/>
                </a:lnTo>
                <a:lnTo>
                  <a:pt x="88509" y="19050"/>
                </a:lnTo>
                <a:close/>
              </a:path>
              <a:path w="92709" h="172084">
                <a:moveTo>
                  <a:pt x="78536" y="138430"/>
                </a:moveTo>
                <a:lnTo>
                  <a:pt x="74574" y="138430"/>
                </a:lnTo>
                <a:lnTo>
                  <a:pt x="72974" y="143256"/>
                </a:lnTo>
                <a:lnTo>
                  <a:pt x="70434" y="146939"/>
                </a:lnTo>
                <a:lnTo>
                  <a:pt x="67017" y="149733"/>
                </a:lnTo>
                <a:lnTo>
                  <a:pt x="63449" y="152526"/>
                </a:lnTo>
                <a:lnTo>
                  <a:pt x="58953" y="153924"/>
                </a:lnTo>
                <a:lnTo>
                  <a:pt x="73321" y="153924"/>
                </a:lnTo>
                <a:lnTo>
                  <a:pt x="75729" y="146812"/>
                </a:lnTo>
                <a:lnTo>
                  <a:pt x="78536" y="138430"/>
                </a:lnTo>
                <a:close/>
              </a:path>
              <a:path w="92709" h="172084">
                <a:moveTo>
                  <a:pt x="70612" y="0"/>
                </a:moveTo>
                <a:lnTo>
                  <a:pt x="54508" y="0"/>
                </a:lnTo>
                <a:lnTo>
                  <a:pt x="47497" y="2921"/>
                </a:lnTo>
                <a:lnTo>
                  <a:pt x="26136" y="33909"/>
                </a:lnTo>
                <a:lnTo>
                  <a:pt x="29616" y="35814"/>
                </a:lnTo>
                <a:lnTo>
                  <a:pt x="34423" y="28426"/>
                </a:lnTo>
                <a:lnTo>
                  <a:pt x="39897" y="23193"/>
                </a:lnTo>
                <a:lnTo>
                  <a:pt x="46018" y="20079"/>
                </a:lnTo>
                <a:lnTo>
                  <a:pt x="52768" y="19050"/>
                </a:lnTo>
                <a:lnTo>
                  <a:pt x="88509" y="19050"/>
                </a:lnTo>
                <a:lnTo>
                  <a:pt x="87528" y="16787"/>
                </a:lnTo>
                <a:lnTo>
                  <a:pt x="83718" y="11049"/>
                </a:lnTo>
                <a:lnTo>
                  <a:pt x="77965" y="3683"/>
                </a:lnTo>
                <a:lnTo>
                  <a:pt x="706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096263" y="1337944"/>
            <a:ext cx="1372997" cy="23799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701040" y="1345818"/>
            <a:ext cx="92710" cy="172085"/>
          </a:xfrm>
          <a:custGeom>
            <a:avLst/>
            <a:gdLst/>
            <a:ahLst/>
            <a:cxnLst/>
            <a:rect l="l" t="t" r="r" b="b"/>
            <a:pathLst>
              <a:path w="92709" h="172084">
                <a:moveTo>
                  <a:pt x="67246" y="171958"/>
                </a:moveTo>
                <a:lnTo>
                  <a:pt x="50422" y="171958"/>
                </a:lnTo>
                <a:lnTo>
                  <a:pt x="33608" y="171958"/>
                </a:lnTo>
                <a:lnTo>
                  <a:pt x="16802" y="171958"/>
                </a:lnTo>
                <a:lnTo>
                  <a:pt x="0" y="171958"/>
                </a:lnTo>
                <a:lnTo>
                  <a:pt x="0" y="170434"/>
                </a:lnTo>
                <a:lnTo>
                  <a:pt x="0" y="168910"/>
                </a:lnTo>
                <a:lnTo>
                  <a:pt x="0" y="167386"/>
                </a:lnTo>
                <a:lnTo>
                  <a:pt x="23406" y="140648"/>
                </a:lnTo>
                <a:lnTo>
                  <a:pt x="57550" y="96698"/>
                </a:lnTo>
                <a:lnTo>
                  <a:pt x="75157" y="56334"/>
                </a:lnTo>
                <a:lnTo>
                  <a:pt x="75653" y="48260"/>
                </a:lnTo>
                <a:lnTo>
                  <a:pt x="75653" y="39624"/>
                </a:lnTo>
                <a:lnTo>
                  <a:pt x="73482" y="32512"/>
                </a:lnTo>
                <a:lnTo>
                  <a:pt x="69329" y="27050"/>
                </a:lnTo>
                <a:lnTo>
                  <a:pt x="65049" y="21590"/>
                </a:lnTo>
                <a:lnTo>
                  <a:pt x="59550" y="19050"/>
                </a:lnTo>
                <a:lnTo>
                  <a:pt x="52730" y="19050"/>
                </a:lnTo>
                <a:lnTo>
                  <a:pt x="45987" y="20079"/>
                </a:lnTo>
                <a:lnTo>
                  <a:pt x="39870" y="23193"/>
                </a:lnTo>
                <a:lnTo>
                  <a:pt x="34397" y="28426"/>
                </a:lnTo>
                <a:lnTo>
                  <a:pt x="29590" y="35814"/>
                </a:lnTo>
                <a:lnTo>
                  <a:pt x="28422" y="35179"/>
                </a:lnTo>
                <a:lnTo>
                  <a:pt x="27279" y="34544"/>
                </a:lnTo>
                <a:lnTo>
                  <a:pt x="26111" y="33909"/>
                </a:lnTo>
                <a:lnTo>
                  <a:pt x="28901" y="26356"/>
                </a:lnTo>
                <a:lnTo>
                  <a:pt x="54470" y="0"/>
                </a:lnTo>
                <a:lnTo>
                  <a:pt x="62026" y="0"/>
                </a:lnTo>
                <a:lnTo>
                  <a:pt x="70586" y="0"/>
                </a:lnTo>
                <a:lnTo>
                  <a:pt x="92506" y="37719"/>
                </a:lnTo>
                <a:lnTo>
                  <a:pt x="92506" y="44958"/>
                </a:lnTo>
                <a:lnTo>
                  <a:pt x="77570" y="81629"/>
                </a:lnTo>
                <a:lnTo>
                  <a:pt x="48896" y="120078"/>
                </a:lnTo>
                <a:lnTo>
                  <a:pt x="19557" y="153924"/>
                </a:lnTo>
                <a:lnTo>
                  <a:pt x="28044" y="153924"/>
                </a:lnTo>
                <a:lnTo>
                  <a:pt x="36528" y="153924"/>
                </a:lnTo>
                <a:lnTo>
                  <a:pt x="45007" y="153924"/>
                </a:lnTo>
                <a:lnTo>
                  <a:pt x="53479" y="153924"/>
                </a:lnTo>
                <a:lnTo>
                  <a:pt x="58928" y="153924"/>
                </a:lnTo>
                <a:lnTo>
                  <a:pt x="63423" y="152526"/>
                </a:lnTo>
                <a:lnTo>
                  <a:pt x="66992" y="149733"/>
                </a:lnTo>
                <a:lnTo>
                  <a:pt x="70434" y="146939"/>
                </a:lnTo>
                <a:lnTo>
                  <a:pt x="72948" y="143256"/>
                </a:lnTo>
                <a:lnTo>
                  <a:pt x="74548" y="138430"/>
                </a:lnTo>
                <a:lnTo>
                  <a:pt x="75857" y="138430"/>
                </a:lnTo>
                <a:lnTo>
                  <a:pt x="77190" y="138430"/>
                </a:lnTo>
                <a:lnTo>
                  <a:pt x="78511" y="138430"/>
                </a:lnTo>
                <a:lnTo>
                  <a:pt x="75702" y="146812"/>
                </a:lnTo>
                <a:lnTo>
                  <a:pt x="72864" y="155194"/>
                </a:lnTo>
                <a:lnTo>
                  <a:pt x="70033" y="163575"/>
                </a:lnTo>
                <a:lnTo>
                  <a:pt x="67246" y="171958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06792" y="1495551"/>
            <a:ext cx="20320" cy="25400"/>
          </a:xfrm>
          <a:custGeom>
            <a:avLst/>
            <a:gdLst/>
            <a:ahLst/>
            <a:cxnLst/>
            <a:rect l="l" t="t" r="r" b="b"/>
            <a:pathLst>
              <a:path w="20319" h="25400">
                <a:moveTo>
                  <a:pt x="10032" y="0"/>
                </a:moveTo>
                <a:lnTo>
                  <a:pt x="12865" y="0"/>
                </a:lnTo>
                <a:lnTo>
                  <a:pt x="15252" y="1270"/>
                </a:lnTo>
                <a:lnTo>
                  <a:pt x="17221" y="3555"/>
                </a:lnTo>
                <a:lnTo>
                  <a:pt x="19164" y="6096"/>
                </a:lnTo>
                <a:lnTo>
                  <a:pt x="20193" y="9016"/>
                </a:lnTo>
                <a:lnTo>
                  <a:pt x="20193" y="12573"/>
                </a:lnTo>
                <a:lnTo>
                  <a:pt x="20193" y="16001"/>
                </a:lnTo>
                <a:lnTo>
                  <a:pt x="19164" y="18923"/>
                </a:lnTo>
                <a:lnTo>
                  <a:pt x="17221" y="21462"/>
                </a:lnTo>
                <a:lnTo>
                  <a:pt x="15252" y="24002"/>
                </a:lnTo>
                <a:lnTo>
                  <a:pt x="12865" y="25146"/>
                </a:lnTo>
                <a:lnTo>
                  <a:pt x="10032" y="25146"/>
                </a:lnTo>
                <a:lnTo>
                  <a:pt x="7188" y="25146"/>
                </a:lnTo>
                <a:lnTo>
                  <a:pt x="4787" y="24002"/>
                </a:lnTo>
                <a:lnTo>
                  <a:pt x="2971" y="21462"/>
                </a:lnTo>
                <a:lnTo>
                  <a:pt x="1003" y="18923"/>
                </a:lnTo>
                <a:lnTo>
                  <a:pt x="0" y="16001"/>
                </a:lnTo>
                <a:lnTo>
                  <a:pt x="0" y="12573"/>
                </a:lnTo>
                <a:lnTo>
                  <a:pt x="0" y="9016"/>
                </a:lnTo>
                <a:lnTo>
                  <a:pt x="1003" y="6096"/>
                </a:lnTo>
                <a:lnTo>
                  <a:pt x="2971" y="3555"/>
                </a:lnTo>
                <a:lnTo>
                  <a:pt x="4787" y="1270"/>
                </a:lnTo>
                <a:lnTo>
                  <a:pt x="7188" y="0"/>
                </a:lnTo>
                <a:lnTo>
                  <a:pt x="10032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854087" y="1345818"/>
            <a:ext cx="92710" cy="172085"/>
          </a:xfrm>
          <a:custGeom>
            <a:avLst/>
            <a:gdLst/>
            <a:ahLst/>
            <a:cxnLst/>
            <a:rect l="l" t="t" r="r" b="b"/>
            <a:pathLst>
              <a:path w="92709" h="172084">
                <a:moveTo>
                  <a:pt x="67246" y="171958"/>
                </a:moveTo>
                <a:lnTo>
                  <a:pt x="50443" y="171958"/>
                </a:lnTo>
                <a:lnTo>
                  <a:pt x="33637" y="171958"/>
                </a:lnTo>
                <a:lnTo>
                  <a:pt x="16824" y="171958"/>
                </a:lnTo>
                <a:lnTo>
                  <a:pt x="0" y="171958"/>
                </a:lnTo>
                <a:lnTo>
                  <a:pt x="0" y="170434"/>
                </a:lnTo>
                <a:lnTo>
                  <a:pt x="0" y="168910"/>
                </a:lnTo>
                <a:lnTo>
                  <a:pt x="0" y="167386"/>
                </a:lnTo>
                <a:lnTo>
                  <a:pt x="23409" y="140648"/>
                </a:lnTo>
                <a:lnTo>
                  <a:pt x="57560" y="96698"/>
                </a:lnTo>
                <a:lnTo>
                  <a:pt x="75182" y="56334"/>
                </a:lnTo>
                <a:lnTo>
                  <a:pt x="75679" y="48260"/>
                </a:lnTo>
                <a:lnTo>
                  <a:pt x="75679" y="39624"/>
                </a:lnTo>
                <a:lnTo>
                  <a:pt x="73520" y="32512"/>
                </a:lnTo>
                <a:lnTo>
                  <a:pt x="69354" y="27050"/>
                </a:lnTo>
                <a:lnTo>
                  <a:pt x="65074" y="21590"/>
                </a:lnTo>
                <a:lnTo>
                  <a:pt x="59575" y="19050"/>
                </a:lnTo>
                <a:lnTo>
                  <a:pt x="52768" y="19050"/>
                </a:lnTo>
                <a:lnTo>
                  <a:pt x="46018" y="20079"/>
                </a:lnTo>
                <a:lnTo>
                  <a:pt x="39897" y="23193"/>
                </a:lnTo>
                <a:lnTo>
                  <a:pt x="34423" y="28426"/>
                </a:lnTo>
                <a:lnTo>
                  <a:pt x="29616" y="35814"/>
                </a:lnTo>
                <a:lnTo>
                  <a:pt x="28447" y="35179"/>
                </a:lnTo>
                <a:lnTo>
                  <a:pt x="27279" y="34544"/>
                </a:lnTo>
                <a:lnTo>
                  <a:pt x="26136" y="33909"/>
                </a:lnTo>
                <a:lnTo>
                  <a:pt x="28926" y="26356"/>
                </a:lnTo>
                <a:lnTo>
                  <a:pt x="54508" y="0"/>
                </a:lnTo>
                <a:lnTo>
                  <a:pt x="62064" y="0"/>
                </a:lnTo>
                <a:lnTo>
                  <a:pt x="70612" y="0"/>
                </a:lnTo>
                <a:lnTo>
                  <a:pt x="92532" y="37719"/>
                </a:lnTo>
                <a:lnTo>
                  <a:pt x="92532" y="44958"/>
                </a:lnTo>
                <a:lnTo>
                  <a:pt x="77590" y="81629"/>
                </a:lnTo>
                <a:lnTo>
                  <a:pt x="48921" y="120078"/>
                </a:lnTo>
                <a:lnTo>
                  <a:pt x="19583" y="153924"/>
                </a:lnTo>
                <a:lnTo>
                  <a:pt x="28055" y="153924"/>
                </a:lnTo>
                <a:lnTo>
                  <a:pt x="36534" y="153924"/>
                </a:lnTo>
                <a:lnTo>
                  <a:pt x="45018" y="153924"/>
                </a:lnTo>
                <a:lnTo>
                  <a:pt x="53505" y="153924"/>
                </a:lnTo>
                <a:lnTo>
                  <a:pt x="58953" y="153924"/>
                </a:lnTo>
                <a:lnTo>
                  <a:pt x="63449" y="152526"/>
                </a:lnTo>
                <a:lnTo>
                  <a:pt x="67017" y="149733"/>
                </a:lnTo>
                <a:lnTo>
                  <a:pt x="70434" y="146939"/>
                </a:lnTo>
                <a:lnTo>
                  <a:pt x="72974" y="143256"/>
                </a:lnTo>
                <a:lnTo>
                  <a:pt x="74574" y="138430"/>
                </a:lnTo>
                <a:lnTo>
                  <a:pt x="75882" y="138430"/>
                </a:lnTo>
                <a:lnTo>
                  <a:pt x="77190" y="138430"/>
                </a:lnTo>
                <a:lnTo>
                  <a:pt x="78536" y="138430"/>
                </a:lnTo>
                <a:lnTo>
                  <a:pt x="75729" y="146812"/>
                </a:lnTo>
                <a:lnTo>
                  <a:pt x="72891" y="155194"/>
                </a:lnTo>
                <a:lnTo>
                  <a:pt x="70053" y="163575"/>
                </a:lnTo>
                <a:lnTo>
                  <a:pt x="67246" y="171958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676452" y="1635683"/>
            <a:ext cx="5918200" cy="10407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7100"/>
              </a:lnSpc>
              <a:spcBef>
                <a:spcPts val="100"/>
              </a:spcBef>
            </a:pPr>
            <a:r>
              <a:rPr sz="1400" spc="-5" dirty="0">
                <a:latin typeface="Cambria"/>
                <a:cs typeface="Cambria"/>
              </a:rPr>
              <a:t>Infinity is a very special idea. </a:t>
            </a:r>
            <a:r>
              <a:rPr sz="1400" spc="-15" dirty="0">
                <a:latin typeface="Cambria"/>
                <a:cs typeface="Cambria"/>
              </a:rPr>
              <a:t>We know </a:t>
            </a:r>
            <a:r>
              <a:rPr sz="1400" spc="5" dirty="0">
                <a:latin typeface="Cambria"/>
                <a:cs typeface="Cambria"/>
              </a:rPr>
              <a:t>we </a:t>
            </a:r>
            <a:r>
              <a:rPr sz="1400" spc="-10" dirty="0">
                <a:latin typeface="Cambria"/>
                <a:cs typeface="Cambria"/>
              </a:rPr>
              <a:t>can't reach </a:t>
            </a:r>
            <a:r>
              <a:rPr sz="1400" spc="-5" dirty="0">
                <a:latin typeface="Cambria"/>
                <a:cs typeface="Cambria"/>
              </a:rPr>
              <a:t>it, but </a:t>
            </a:r>
            <a:r>
              <a:rPr sz="1400" spc="-10" dirty="0">
                <a:latin typeface="Cambria"/>
                <a:cs typeface="Cambria"/>
              </a:rPr>
              <a:t>we </a:t>
            </a:r>
            <a:r>
              <a:rPr sz="1400" dirty="0">
                <a:latin typeface="Cambria"/>
                <a:cs typeface="Cambria"/>
              </a:rPr>
              <a:t>can </a:t>
            </a:r>
            <a:r>
              <a:rPr sz="1400" spc="-5" dirty="0">
                <a:latin typeface="Cambria"/>
                <a:cs typeface="Cambria"/>
              </a:rPr>
              <a:t>still try to  work </a:t>
            </a:r>
            <a:r>
              <a:rPr sz="1400" spc="-10" dirty="0">
                <a:latin typeface="Cambria"/>
                <a:cs typeface="Cambria"/>
              </a:rPr>
              <a:t>out </a:t>
            </a:r>
            <a:r>
              <a:rPr sz="1400" spc="-5" dirty="0">
                <a:latin typeface="Cambria"/>
                <a:cs typeface="Cambria"/>
              </a:rPr>
              <a:t>the value of </a:t>
            </a:r>
            <a:r>
              <a:rPr sz="1400" spc="-10" dirty="0">
                <a:latin typeface="Cambria"/>
                <a:cs typeface="Cambria"/>
              </a:rPr>
              <a:t>functions </a:t>
            </a:r>
            <a:r>
              <a:rPr sz="1400" spc="-5" dirty="0">
                <a:latin typeface="Cambria"/>
                <a:cs typeface="Cambria"/>
              </a:rPr>
              <a:t>that have </a:t>
            </a:r>
            <a:r>
              <a:rPr sz="1400" spc="-10" dirty="0">
                <a:latin typeface="Cambria"/>
                <a:cs typeface="Cambria"/>
              </a:rPr>
              <a:t>infinity </a:t>
            </a:r>
            <a:r>
              <a:rPr sz="1400" dirty="0">
                <a:latin typeface="Cambria"/>
                <a:cs typeface="Cambria"/>
              </a:rPr>
              <a:t>in</a:t>
            </a:r>
            <a:r>
              <a:rPr sz="1400" spc="6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them.</a:t>
            </a:r>
            <a:endParaRPr sz="14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370"/>
              </a:spcBef>
            </a:pPr>
            <a:r>
              <a:rPr sz="1400" spc="-10" dirty="0">
                <a:latin typeface="Cambria"/>
                <a:cs typeface="Cambria"/>
              </a:rPr>
              <a:t>The </a:t>
            </a:r>
            <a:r>
              <a:rPr sz="1400" spc="-5" dirty="0">
                <a:latin typeface="Cambria"/>
                <a:cs typeface="Cambria"/>
              </a:rPr>
              <a:t>indeterminate expressions</a:t>
            </a:r>
            <a:r>
              <a:rPr sz="1400" spc="40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are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2387473" y="3161664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2387473" y="3142868"/>
            <a:ext cx="39814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0"/>
              </a:spcBef>
              <a:tabLst>
                <a:tab pos="234315" algn="l"/>
              </a:tabLst>
            </a:pPr>
            <a:r>
              <a:rPr sz="1400" spc="-5" dirty="0">
                <a:latin typeface="Cambria Math"/>
                <a:cs typeface="Cambria Math"/>
              </a:rPr>
              <a:t>0	</a:t>
            </a:r>
            <a:r>
              <a:rPr sz="1400" spc="-10" dirty="0">
                <a:latin typeface="Cambria Math"/>
                <a:cs typeface="Cambria Math"/>
              </a:rPr>
              <a:t>∞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2622169" y="3161664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2387473" y="3023996"/>
            <a:ext cx="254317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0"/>
              </a:spcBef>
            </a:pPr>
            <a:r>
              <a:rPr sz="2100" spc="-7" baseline="43650" dirty="0">
                <a:latin typeface="Cambria Math"/>
                <a:cs typeface="Cambria Math"/>
              </a:rPr>
              <a:t>0 </a:t>
            </a:r>
            <a:r>
              <a:rPr sz="1400" spc="-5" dirty="0">
                <a:latin typeface="Cambria Math"/>
                <a:cs typeface="Cambria Math"/>
              </a:rPr>
              <a:t>, </a:t>
            </a:r>
            <a:r>
              <a:rPr sz="2100" spc="-15" baseline="43650" dirty="0">
                <a:latin typeface="Cambria Math"/>
                <a:cs typeface="Cambria Math"/>
              </a:rPr>
              <a:t>∞ </a:t>
            </a:r>
            <a:r>
              <a:rPr sz="1400" spc="-5" dirty="0">
                <a:latin typeface="Cambria Math"/>
                <a:cs typeface="Cambria Math"/>
              </a:rPr>
              <a:t>, </a:t>
            </a:r>
            <a:r>
              <a:rPr sz="1400" spc="-10" dirty="0">
                <a:latin typeface="Cambria Math"/>
                <a:cs typeface="Cambria Math"/>
              </a:rPr>
              <a:t>∞ − ∞ </a:t>
            </a:r>
            <a:r>
              <a:rPr sz="1400" spc="-5" dirty="0">
                <a:latin typeface="Cambria Math"/>
                <a:cs typeface="Cambria Math"/>
              </a:rPr>
              <a:t>, 0 </a:t>
            </a:r>
            <a:r>
              <a:rPr sz="1400" spc="-10" dirty="0">
                <a:latin typeface="Cambria Math"/>
                <a:cs typeface="Cambria Math"/>
              </a:rPr>
              <a:t>× ∞ </a:t>
            </a:r>
            <a:r>
              <a:rPr sz="1400" spc="-5" dirty="0">
                <a:latin typeface="Cambria Math"/>
                <a:cs typeface="Cambria Math"/>
              </a:rPr>
              <a:t>, 0</a:t>
            </a:r>
            <a:r>
              <a:rPr sz="1500" spc="-7" baseline="30555" dirty="0">
                <a:latin typeface="Cambria Math"/>
                <a:cs typeface="Cambria Math"/>
              </a:rPr>
              <a:t>0 </a:t>
            </a:r>
            <a:r>
              <a:rPr sz="1400" spc="-5" dirty="0">
                <a:latin typeface="Cambria Math"/>
                <a:cs typeface="Cambria Math"/>
              </a:rPr>
              <a:t>, </a:t>
            </a:r>
            <a:r>
              <a:rPr sz="1400" spc="-10" dirty="0">
                <a:latin typeface="Cambria Math"/>
                <a:cs typeface="Cambria Math"/>
              </a:rPr>
              <a:t>∞</a:t>
            </a:r>
            <a:r>
              <a:rPr sz="1500" spc="-15" baseline="30555" dirty="0">
                <a:latin typeface="Cambria Math"/>
                <a:cs typeface="Cambria Math"/>
              </a:rPr>
              <a:t>0 </a:t>
            </a:r>
            <a:r>
              <a:rPr sz="1400" spc="-5" dirty="0">
                <a:latin typeface="Cambria Math"/>
                <a:cs typeface="Cambria Math"/>
              </a:rPr>
              <a:t>,</a:t>
            </a:r>
            <a:r>
              <a:rPr sz="1400" spc="-23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r>
              <a:rPr sz="1500" spc="-7" baseline="30555" dirty="0">
                <a:latin typeface="Cambria Math"/>
                <a:cs typeface="Cambria Math"/>
              </a:rPr>
              <a:t>∞</a:t>
            </a:r>
            <a:endParaRPr sz="1500" baseline="30555">
              <a:latin typeface="Cambria Math"/>
              <a:cs typeface="Cambria Math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2347848" y="2920872"/>
            <a:ext cx="2628265" cy="0"/>
          </a:xfrm>
          <a:custGeom>
            <a:avLst/>
            <a:gdLst/>
            <a:ahLst/>
            <a:cxnLst/>
            <a:rect l="l" t="t" r="r" b="b"/>
            <a:pathLst>
              <a:path w="2628265">
                <a:moveTo>
                  <a:pt x="0" y="0"/>
                </a:moveTo>
                <a:lnTo>
                  <a:pt x="262826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347848" y="3368928"/>
            <a:ext cx="2628265" cy="0"/>
          </a:xfrm>
          <a:custGeom>
            <a:avLst/>
            <a:gdLst/>
            <a:ahLst/>
            <a:cxnLst/>
            <a:rect l="l" t="t" r="r" b="b"/>
            <a:pathLst>
              <a:path w="2628265">
                <a:moveTo>
                  <a:pt x="0" y="0"/>
                </a:moveTo>
                <a:lnTo>
                  <a:pt x="262826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353945" y="2914776"/>
            <a:ext cx="0" cy="460375"/>
          </a:xfrm>
          <a:custGeom>
            <a:avLst/>
            <a:gdLst/>
            <a:ahLst/>
            <a:cxnLst/>
            <a:rect l="l" t="t" r="r" b="b"/>
            <a:pathLst>
              <a:path h="460375">
                <a:moveTo>
                  <a:pt x="0" y="0"/>
                </a:moveTo>
                <a:lnTo>
                  <a:pt x="0" y="460248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970017" y="2914776"/>
            <a:ext cx="0" cy="460375"/>
          </a:xfrm>
          <a:custGeom>
            <a:avLst/>
            <a:gdLst/>
            <a:ahLst/>
            <a:cxnLst/>
            <a:rect l="l" t="t" r="r" b="b"/>
            <a:pathLst>
              <a:path h="460375">
                <a:moveTo>
                  <a:pt x="0" y="0"/>
                </a:moveTo>
                <a:lnTo>
                  <a:pt x="0" y="460248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305176" y="2878200"/>
            <a:ext cx="2713990" cy="0"/>
          </a:xfrm>
          <a:custGeom>
            <a:avLst/>
            <a:gdLst/>
            <a:ahLst/>
            <a:cxnLst/>
            <a:rect l="l" t="t" r="r" b="b"/>
            <a:pathLst>
              <a:path w="2713990">
                <a:moveTo>
                  <a:pt x="0" y="0"/>
                </a:moveTo>
                <a:lnTo>
                  <a:pt x="271360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305176" y="3411600"/>
            <a:ext cx="2713990" cy="0"/>
          </a:xfrm>
          <a:custGeom>
            <a:avLst/>
            <a:gdLst/>
            <a:ahLst/>
            <a:cxnLst/>
            <a:rect l="l" t="t" r="r" b="b"/>
            <a:pathLst>
              <a:path w="2713990">
                <a:moveTo>
                  <a:pt x="0" y="0"/>
                </a:moveTo>
                <a:lnTo>
                  <a:pt x="271360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311272" y="2872104"/>
            <a:ext cx="0" cy="546100"/>
          </a:xfrm>
          <a:custGeom>
            <a:avLst/>
            <a:gdLst/>
            <a:ahLst/>
            <a:cxnLst/>
            <a:rect l="l" t="t" r="r" b="b"/>
            <a:pathLst>
              <a:path h="546100">
                <a:moveTo>
                  <a:pt x="0" y="0"/>
                </a:moveTo>
                <a:lnTo>
                  <a:pt x="0" y="545592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012689" y="2872104"/>
            <a:ext cx="0" cy="546100"/>
          </a:xfrm>
          <a:custGeom>
            <a:avLst/>
            <a:gdLst/>
            <a:ahLst/>
            <a:cxnLst/>
            <a:rect l="l" t="t" r="r" b="b"/>
            <a:pathLst>
              <a:path h="546100">
                <a:moveTo>
                  <a:pt x="0" y="0"/>
                </a:moveTo>
                <a:lnTo>
                  <a:pt x="0" y="545592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93102" y="3598227"/>
            <a:ext cx="549884" cy="18275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676452" y="3597020"/>
            <a:ext cx="5387340" cy="6007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664845" algn="l"/>
              </a:tabLst>
            </a:pP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	</a:t>
            </a:r>
            <a:r>
              <a:rPr sz="1400" spc="-5" dirty="0">
                <a:latin typeface="Cambria"/>
                <a:cs typeface="Cambria"/>
              </a:rPr>
              <a:t>When the limit is fractional and x approaches from </a:t>
            </a:r>
            <a:r>
              <a:rPr sz="1400" spc="-10" dirty="0">
                <a:latin typeface="Cambria Math"/>
                <a:cs typeface="Cambria Math"/>
              </a:rPr>
              <a:t>∞ </a:t>
            </a:r>
            <a:r>
              <a:rPr sz="1400" spc="-10" dirty="0">
                <a:latin typeface="Cambria"/>
                <a:cs typeface="Cambria"/>
              </a:rPr>
              <a:t>we</a:t>
            </a:r>
            <a:r>
              <a:rPr sz="1400" spc="80" dirty="0">
                <a:latin typeface="Cambria"/>
                <a:cs typeface="Cambria"/>
              </a:rPr>
              <a:t> </a:t>
            </a:r>
            <a:r>
              <a:rPr sz="1400" spc="-15" dirty="0">
                <a:latin typeface="Cambria"/>
                <a:cs typeface="Cambria"/>
              </a:rPr>
              <a:t>must</a:t>
            </a:r>
            <a:endParaRPr sz="14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80"/>
              </a:spcBef>
            </a:pPr>
            <a:r>
              <a:rPr sz="1400" spc="-10" dirty="0">
                <a:latin typeface="Cambria"/>
                <a:cs typeface="Cambria"/>
              </a:rPr>
              <a:t>divided </a:t>
            </a:r>
            <a:r>
              <a:rPr sz="1400" spc="5" dirty="0">
                <a:latin typeface="Cambria"/>
                <a:cs typeface="Cambria"/>
              </a:rPr>
              <a:t>on </a:t>
            </a:r>
            <a:r>
              <a:rPr sz="1400" spc="-5" dirty="0">
                <a:latin typeface="Cambria"/>
                <a:cs typeface="Cambria"/>
              </a:rPr>
              <a:t>the highest </a:t>
            </a:r>
            <a:r>
              <a:rPr sz="1400" spc="-10" dirty="0">
                <a:latin typeface="Cambria"/>
                <a:cs typeface="Cambria"/>
              </a:rPr>
              <a:t>power </a:t>
            </a:r>
            <a:r>
              <a:rPr sz="1400" spc="-5" dirty="0">
                <a:latin typeface="Cambria"/>
                <a:cs typeface="Cambria"/>
              </a:rPr>
              <a:t>of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5" dirty="0">
                <a:latin typeface="Cambria"/>
                <a:cs typeface="Cambria"/>
              </a:rPr>
              <a:t>in the</a:t>
            </a:r>
            <a:r>
              <a:rPr sz="1400" spc="1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problem.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948232" y="4820157"/>
            <a:ext cx="948690" cy="0"/>
          </a:xfrm>
          <a:custGeom>
            <a:avLst/>
            <a:gdLst/>
            <a:ahLst/>
            <a:cxnLst/>
            <a:rect l="l" t="t" r="r" b="b"/>
            <a:pathLst>
              <a:path w="948689">
                <a:moveTo>
                  <a:pt x="0" y="0"/>
                </a:moveTo>
                <a:lnTo>
                  <a:pt x="948232" y="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676452" y="4411217"/>
            <a:ext cx="2390140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131695" algn="l"/>
              </a:tabLst>
            </a:pPr>
            <a:r>
              <a:rPr sz="2200" b="1" spc="35" dirty="0">
                <a:latin typeface="Wingdings"/>
                <a:cs typeface="Wingdings"/>
              </a:rPr>
              <a:t></a:t>
            </a:r>
            <a:r>
              <a:rPr sz="1400" b="1" spc="-5" dirty="0">
                <a:latin typeface="Segoe Print"/>
                <a:cs typeface="Segoe Print"/>
              </a:rPr>
              <a:t>E</a:t>
            </a:r>
            <a:r>
              <a:rPr sz="1400" b="1" spc="-10" dirty="0">
                <a:latin typeface="Segoe Print"/>
                <a:cs typeface="Segoe Print"/>
              </a:rPr>
              <a:t>xam</a:t>
            </a:r>
            <a:r>
              <a:rPr sz="1400" b="1" spc="-20" dirty="0">
                <a:latin typeface="Segoe Print"/>
                <a:cs typeface="Segoe Print"/>
              </a:rPr>
              <a:t>pl</a:t>
            </a:r>
            <a:r>
              <a:rPr sz="1400" b="1" spc="-5" dirty="0">
                <a:latin typeface="Segoe Print"/>
                <a:cs typeface="Segoe Print"/>
              </a:rPr>
              <a:t>e</a:t>
            </a:r>
            <a:r>
              <a:rPr sz="1400" b="1" spc="-10" dirty="0">
                <a:latin typeface="Segoe Print"/>
                <a:cs typeface="Segoe Print"/>
              </a:rPr>
              <a:t> </a:t>
            </a:r>
            <a:r>
              <a:rPr sz="1400" b="1" spc="5" dirty="0">
                <a:latin typeface="Segoe Print"/>
                <a:cs typeface="Segoe Print"/>
              </a:rPr>
              <a:t>1</a:t>
            </a:r>
            <a:r>
              <a:rPr sz="1400" b="1" spc="-5" dirty="0">
                <a:latin typeface="Segoe Print"/>
                <a:cs typeface="Segoe Print"/>
              </a:rPr>
              <a:t>:</a:t>
            </a:r>
            <a:r>
              <a:rPr sz="1400" b="1" spc="-229" dirty="0">
                <a:latin typeface="Segoe Print"/>
                <a:cs typeface="Segoe Print"/>
              </a:rPr>
              <a:t> </a:t>
            </a:r>
            <a:r>
              <a:rPr sz="1400" dirty="0">
                <a:latin typeface="Cambria Math"/>
                <a:cs typeface="Cambria Math"/>
              </a:rPr>
              <a:t>C</a:t>
            </a:r>
            <a:r>
              <a:rPr sz="1400" spc="-5" dirty="0">
                <a:latin typeface="Cambria Math"/>
                <a:cs typeface="Cambria Math"/>
              </a:rPr>
              <a:t>o</a:t>
            </a:r>
            <a:r>
              <a:rPr sz="1400" spc="-20" dirty="0">
                <a:latin typeface="Cambria Math"/>
                <a:cs typeface="Cambria Math"/>
              </a:rPr>
              <a:t>mp</a:t>
            </a:r>
            <a:r>
              <a:rPr sz="1400" spc="-10" dirty="0">
                <a:latin typeface="Cambria Math"/>
                <a:cs typeface="Cambria Math"/>
              </a:rPr>
              <a:t>u</a:t>
            </a:r>
            <a:r>
              <a:rPr sz="1400" dirty="0">
                <a:latin typeface="Cambria Math"/>
                <a:cs typeface="Cambria Math"/>
              </a:rPr>
              <a:t>t</a:t>
            </a:r>
            <a:r>
              <a:rPr sz="1400" spc="-5" dirty="0">
                <a:latin typeface="Cambria Math"/>
                <a:cs typeface="Cambria Math"/>
              </a:rPr>
              <a:t>e</a:t>
            </a:r>
            <a:r>
              <a:rPr sz="1400" dirty="0">
                <a:latin typeface="Cambria Math"/>
                <a:cs typeface="Cambria Math"/>
              </a:rPr>
              <a:t>	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313938" y="4301489"/>
            <a:ext cx="120014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3107182" y="4625085"/>
            <a:ext cx="534035" cy="0"/>
          </a:xfrm>
          <a:custGeom>
            <a:avLst/>
            <a:gdLst/>
            <a:ahLst/>
            <a:cxnLst/>
            <a:rect l="l" t="t" r="r" b="b"/>
            <a:pathLst>
              <a:path w="534035">
                <a:moveTo>
                  <a:pt x="0" y="0"/>
                </a:moveTo>
                <a:lnTo>
                  <a:pt x="533704" y="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755700" y="5365495"/>
            <a:ext cx="116713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b="1" spc="-10" dirty="0">
                <a:latin typeface="Segoe Print"/>
                <a:cs typeface="Segoe Print"/>
              </a:rPr>
              <a:t>Solution:</a:t>
            </a:r>
            <a:r>
              <a:rPr sz="1400" b="1" spc="370" dirty="0">
                <a:latin typeface="Segoe Print"/>
                <a:cs typeface="Segoe Print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2152269" y="5228335"/>
            <a:ext cx="120014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630807" y="5484367"/>
            <a:ext cx="83439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00" spc="30" baseline="2777" dirty="0">
                <a:latin typeface="Cambria Math"/>
                <a:cs typeface="Cambria Math"/>
              </a:rPr>
              <a:t>x→∞ </a:t>
            </a:r>
            <a:r>
              <a:rPr sz="1400" spc="-5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dirty="0">
                <a:latin typeface="Cambria Math"/>
                <a:cs typeface="Cambria Math"/>
              </a:rPr>
              <a:t> </a:t>
            </a: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25000" dirty="0">
                <a:latin typeface="Cambria Math"/>
                <a:cs typeface="Cambria Math"/>
              </a:rPr>
              <a:t>2</a:t>
            </a:r>
            <a:endParaRPr sz="1500" baseline="25000">
              <a:latin typeface="Cambria Math"/>
              <a:cs typeface="Cambria Math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1966595" y="5503163"/>
            <a:ext cx="497205" cy="0"/>
          </a:xfrm>
          <a:custGeom>
            <a:avLst/>
            <a:gdLst/>
            <a:ahLst/>
            <a:cxnLst/>
            <a:rect l="l" t="t" r="r" b="b"/>
            <a:pathLst>
              <a:path w="497205">
                <a:moveTo>
                  <a:pt x="0" y="0"/>
                </a:moveTo>
                <a:lnTo>
                  <a:pt x="49712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>
          <a:xfrm>
            <a:off x="2789682" y="4685537"/>
            <a:ext cx="852805" cy="6311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00" dirty="0">
                <a:latin typeface="Cambria Math"/>
                <a:cs typeface="Cambria Math"/>
              </a:rPr>
              <a:t>x→</a:t>
            </a:r>
            <a:r>
              <a:rPr sz="1000" dirty="0">
                <a:latin typeface="Segoe Print"/>
                <a:cs typeface="Segoe Print"/>
              </a:rPr>
              <a:t>∞ </a:t>
            </a:r>
            <a:r>
              <a:rPr sz="2100" spc="-7" baseline="-5952" dirty="0">
                <a:latin typeface="Cambria Math"/>
                <a:cs typeface="Cambria Math"/>
              </a:rPr>
              <a:t>1 </a:t>
            </a:r>
            <a:r>
              <a:rPr sz="2100" spc="-15" baseline="-5952" dirty="0">
                <a:latin typeface="Cambria Math"/>
                <a:cs typeface="Cambria Math"/>
              </a:rPr>
              <a:t>+</a:t>
            </a:r>
            <a:r>
              <a:rPr sz="2100" spc="-82" baseline="-5952" dirty="0">
                <a:latin typeface="Cambria Math"/>
                <a:cs typeface="Cambria Math"/>
              </a:rPr>
              <a:t> </a:t>
            </a:r>
            <a:r>
              <a:rPr sz="2100" baseline="-5952" dirty="0">
                <a:latin typeface="Cambria Math"/>
                <a:cs typeface="Cambria Math"/>
              </a:rPr>
              <a:t>𝑥</a:t>
            </a:r>
            <a:r>
              <a:rPr sz="1500" baseline="30555" dirty="0">
                <a:latin typeface="Cambria Math"/>
                <a:cs typeface="Cambria Math"/>
              </a:rPr>
              <a:t>2</a:t>
            </a:r>
            <a:endParaRPr sz="1500" baseline="30555">
              <a:latin typeface="Cambria Math"/>
              <a:cs typeface="Cambria Math"/>
            </a:endParaRPr>
          </a:p>
          <a:p>
            <a:pPr marL="441959">
              <a:lnSpc>
                <a:spcPct val="100000"/>
              </a:lnSpc>
              <a:spcBef>
                <a:spcPts val="1420"/>
              </a:spcBef>
            </a:pPr>
            <a:r>
              <a:rPr sz="1400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𝑥</a:t>
            </a:r>
            <a:r>
              <a:rPr sz="1400" u="sng" spc="7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219450" y="5231383"/>
            <a:ext cx="2000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97" baseline="-17857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3433317" y="5716523"/>
            <a:ext cx="186690" cy="0"/>
          </a:xfrm>
          <a:custGeom>
            <a:avLst/>
            <a:gdLst/>
            <a:ahLst/>
            <a:cxnLst/>
            <a:rect l="l" t="t" r="r" b="b"/>
            <a:pathLst>
              <a:path w="186689">
                <a:moveTo>
                  <a:pt x="0" y="0"/>
                </a:moveTo>
                <a:lnTo>
                  <a:pt x="18623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3015742" y="5503163"/>
            <a:ext cx="619125" cy="0"/>
          </a:xfrm>
          <a:custGeom>
            <a:avLst/>
            <a:gdLst/>
            <a:ahLst/>
            <a:cxnLst/>
            <a:rect l="l" t="t" r="r" b="b"/>
            <a:pathLst>
              <a:path w="619125">
                <a:moveTo>
                  <a:pt x="0" y="0"/>
                </a:moveTo>
                <a:lnTo>
                  <a:pt x="61904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 txBox="1"/>
          <p:nvPr/>
        </p:nvSpPr>
        <p:spPr>
          <a:xfrm>
            <a:off x="2499741" y="5365495"/>
            <a:ext cx="164592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183640" algn="l"/>
              </a:tabLst>
            </a:pP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26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	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18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4393438" y="5088127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4393438" y="5286247"/>
            <a:ext cx="120014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3021329" y="5624575"/>
            <a:ext cx="137414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11480" algn="l"/>
                <a:tab pos="1186180" algn="l"/>
              </a:tabLst>
            </a:pPr>
            <a:r>
              <a:rPr sz="2100" spc="97" baseline="-17857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2	</a:t>
            </a:r>
            <a:r>
              <a:rPr sz="2100" spc="97" baseline="-17857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2	</a:t>
            </a:r>
            <a:r>
              <a:rPr sz="2100" spc="97" baseline="-13888" dirty="0">
                <a:latin typeface="Cambria Math"/>
                <a:cs typeface="Cambria Math"/>
              </a:rPr>
              <a:t>𝑥</a:t>
            </a:r>
            <a:r>
              <a:rPr sz="1500" baseline="5555" dirty="0">
                <a:latin typeface="Cambria Math"/>
                <a:cs typeface="Cambria Math"/>
              </a:rPr>
              <a:t>2</a:t>
            </a:r>
            <a:endParaRPr sz="1500" baseline="5555">
              <a:latin typeface="Cambria Math"/>
              <a:cs typeface="Cambria Math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2682620" y="5475223"/>
            <a:ext cx="203263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183640" algn="l"/>
              </a:tabLst>
            </a:pPr>
            <a:r>
              <a:rPr sz="1000" spc="20" dirty="0">
                <a:latin typeface="Cambria Math"/>
                <a:cs typeface="Cambria Math"/>
              </a:rPr>
              <a:t>x→∞  </a:t>
            </a:r>
            <a:r>
              <a:rPr sz="1000" u="sng" spc="2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 </a:t>
            </a:r>
            <a:r>
              <a:rPr sz="1400" spc="80" dirty="0">
                <a:latin typeface="Cambria Math"/>
                <a:cs typeface="Cambria Math"/>
              </a:rPr>
              <a:t> </a:t>
            </a:r>
            <a:r>
              <a:rPr sz="2100" spc="-15" baseline="-31746" dirty="0">
                <a:latin typeface="Cambria Math"/>
                <a:cs typeface="Cambria Math"/>
              </a:rPr>
              <a:t>+</a:t>
            </a:r>
            <a:r>
              <a:rPr sz="2100" spc="22" baseline="-31746" dirty="0">
                <a:latin typeface="Cambria Math"/>
                <a:cs typeface="Cambria Math"/>
              </a:rPr>
              <a:t> </a:t>
            </a: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25000" dirty="0">
                <a:latin typeface="Cambria Math"/>
                <a:cs typeface="Cambria Math"/>
              </a:rPr>
              <a:t>2	</a:t>
            </a:r>
            <a:r>
              <a:rPr sz="1000" spc="20" dirty="0">
                <a:latin typeface="Cambria Math"/>
                <a:cs typeface="Cambria Math"/>
              </a:rPr>
              <a:t>x→∞</a:t>
            </a:r>
            <a:r>
              <a:rPr sz="1500" u="sng" spc="30" baseline="555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2100" u="sng" spc="-7" baseline="3968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</a:t>
            </a:r>
            <a:r>
              <a:rPr sz="2100" spc="-7" baseline="3968" dirty="0">
                <a:latin typeface="Cambria Math"/>
                <a:cs typeface="Cambria Math"/>
              </a:rPr>
              <a:t> </a:t>
            </a:r>
            <a:r>
              <a:rPr sz="2100" spc="-15" baseline="-27777" dirty="0">
                <a:latin typeface="Cambria Math"/>
                <a:cs typeface="Cambria Math"/>
              </a:rPr>
              <a:t>+</a:t>
            </a:r>
            <a:r>
              <a:rPr sz="2100" spc="37" baseline="-27777" dirty="0">
                <a:latin typeface="Cambria Math"/>
                <a:cs typeface="Cambria Math"/>
              </a:rPr>
              <a:t> </a:t>
            </a:r>
            <a:r>
              <a:rPr sz="2100" spc="-7" baseline="-27777" dirty="0">
                <a:latin typeface="Cambria Math"/>
                <a:cs typeface="Cambria Math"/>
              </a:rPr>
              <a:t>1</a:t>
            </a:r>
            <a:endParaRPr sz="2100" baseline="-27777">
              <a:latin typeface="Cambria Math"/>
              <a:cs typeface="Cambria Math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4189476" y="5503163"/>
            <a:ext cx="534035" cy="0"/>
          </a:xfrm>
          <a:custGeom>
            <a:avLst/>
            <a:gdLst/>
            <a:ahLst/>
            <a:cxnLst/>
            <a:rect l="l" t="t" r="r" b="b"/>
            <a:pathLst>
              <a:path w="534035">
                <a:moveTo>
                  <a:pt x="0" y="0"/>
                </a:moveTo>
                <a:lnTo>
                  <a:pt x="53370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 txBox="1"/>
          <p:nvPr/>
        </p:nvSpPr>
        <p:spPr>
          <a:xfrm>
            <a:off x="4759197" y="5365495"/>
            <a:ext cx="15748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5225922" y="5091175"/>
            <a:ext cx="175895" cy="4362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1620"/>
              </a:lnSpc>
              <a:spcBef>
                <a:spcPts val="90"/>
              </a:spcBef>
            </a:pPr>
            <a:r>
              <a:rPr sz="1400" u="sng" spc="-10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620"/>
              </a:lnSpc>
            </a:pPr>
            <a:r>
              <a:rPr sz="1400" spc="-10" dirty="0">
                <a:latin typeface="Cambria Math"/>
                <a:cs typeface="Cambria Math"/>
              </a:rPr>
              <a:t>∞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4957317" y="5667247"/>
            <a:ext cx="3956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b="1" spc="434" baseline="1984" dirty="0">
                <a:latin typeface="Cambria Math"/>
                <a:cs typeface="Cambria Math"/>
              </a:rPr>
              <a:t> </a:t>
            </a:r>
            <a:r>
              <a:rPr sz="1400" spc="-20" dirty="0">
                <a:latin typeface="Cambria Math"/>
                <a:cs typeface="Cambria Math"/>
              </a:rPr>
              <a:t>∞</a:t>
            </a:r>
            <a:r>
              <a:rPr sz="2100" spc="284" baseline="1984" dirty="0">
                <a:latin typeface="Cambria Math"/>
                <a:cs typeface="Cambria Math"/>
              </a:rPr>
              <a:t> </a:t>
            </a:r>
            <a:r>
              <a:rPr sz="1500" baseline="25000" dirty="0">
                <a:latin typeface="Cambria Math"/>
                <a:cs typeface="Cambria Math"/>
              </a:rPr>
              <a:t>2</a:t>
            </a:r>
            <a:endParaRPr sz="1500" baseline="25000">
              <a:latin typeface="Cambria Math"/>
              <a:cs typeface="Cambria Math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4957317" y="5459983"/>
            <a:ext cx="71247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90525" algn="l"/>
              </a:tabLst>
            </a:pP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  </a:t>
            </a:r>
            <a:r>
              <a:rPr sz="1400" u="sng" spc="-13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	</a:t>
            </a:r>
            <a:r>
              <a:rPr sz="2100" spc="-15" baseline="-33730" dirty="0">
                <a:latin typeface="Cambria Math"/>
                <a:cs typeface="Cambria Math"/>
              </a:rPr>
              <a:t>+</a:t>
            </a:r>
            <a:r>
              <a:rPr sz="2100" spc="-112" baseline="-33730" dirty="0">
                <a:latin typeface="Cambria Math"/>
                <a:cs typeface="Cambria Math"/>
              </a:rPr>
              <a:t> </a:t>
            </a:r>
            <a:r>
              <a:rPr sz="2100" spc="-7" baseline="-33730" dirty="0">
                <a:latin typeface="Cambria Math"/>
                <a:cs typeface="Cambria Math"/>
              </a:rPr>
              <a:t>1</a:t>
            </a:r>
            <a:endParaRPr sz="2100" baseline="-33730">
              <a:latin typeface="Cambria Math"/>
              <a:cs typeface="Cambria Math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4951729" y="5503163"/>
            <a:ext cx="723265" cy="0"/>
          </a:xfrm>
          <a:custGeom>
            <a:avLst/>
            <a:gdLst/>
            <a:ahLst/>
            <a:cxnLst/>
            <a:rect l="l" t="t" r="r" b="b"/>
            <a:pathLst>
              <a:path w="723264">
                <a:moveTo>
                  <a:pt x="0" y="0"/>
                </a:moveTo>
                <a:lnTo>
                  <a:pt x="72268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 txBox="1"/>
          <p:nvPr/>
        </p:nvSpPr>
        <p:spPr>
          <a:xfrm>
            <a:off x="5713603" y="5365495"/>
            <a:ext cx="15748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6049136" y="5228335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5893434" y="5484367"/>
            <a:ext cx="43497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0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6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5906134" y="5503163"/>
            <a:ext cx="408940" cy="0"/>
          </a:xfrm>
          <a:custGeom>
            <a:avLst/>
            <a:gdLst/>
            <a:ahLst/>
            <a:cxnLst/>
            <a:rect l="l" t="t" r="r" b="b"/>
            <a:pathLst>
              <a:path w="408939">
                <a:moveTo>
                  <a:pt x="0" y="0"/>
                </a:moveTo>
                <a:lnTo>
                  <a:pt x="4087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 txBox="1"/>
          <p:nvPr/>
        </p:nvSpPr>
        <p:spPr>
          <a:xfrm>
            <a:off x="6353936" y="5365495"/>
            <a:ext cx="3067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1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948232" y="6628129"/>
            <a:ext cx="948690" cy="0"/>
          </a:xfrm>
          <a:custGeom>
            <a:avLst/>
            <a:gdLst/>
            <a:ahLst/>
            <a:cxnLst/>
            <a:rect l="l" t="t" r="r" b="b"/>
            <a:pathLst>
              <a:path w="948689">
                <a:moveTo>
                  <a:pt x="0" y="0"/>
                </a:moveTo>
                <a:lnTo>
                  <a:pt x="948232" y="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 txBox="1"/>
          <p:nvPr/>
        </p:nvSpPr>
        <p:spPr>
          <a:xfrm>
            <a:off x="676452" y="6219189"/>
            <a:ext cx="2444750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186305" algn="l"/>
              </a:tabLst>
            </a:pPr>
            <a:r>
              <a:rPr sz="2200" b="1" spc="35" dirty="0">
                <a:latin typeface="Wingdings"/>
                <a:cs typeface="Wingdings"/>
              </a:rPr>
              <a:t></a:t>
            </a:r>
            <a:r>
              <a:rPr sz="1400" b="1" spc="-5" dirty="0">
                <a:latin typeface="Segoe Print"/>
                <a:cs typeface="Segoe Print"/>
              </a:rPr>
              <a:t>E</a:t>
            </a:r>
            <a:r>
              <a:rPr sz="1400" b="1" spc="-10" dirty="0">
                <a:latin typeface="Segoe Print"/>
                <a:cs typeface="Segoe Print"/>
              </a:rPr>
              <a:t>xam</a:t>
            </a:r>
            <a:r>
              <a:rPr sz="1400" b="1" spc="-20" dirty="0">
                <a:latin typeface="Segoe Print"/>
                <a:cs typeface="Segoe Print"/>
              </a:rPr>
              <a:t>pl</a:t>
            </a:r>
            <a:r>
              <a:rPr sz="1400" b="1" spc="-5" dirty="0">
                <a:latin typeface="Segoe Print"/>
                <a:cs typeface="Segoe Print"/>
              </a:rPr>
              <a:t>e</a:t>
            </a:r>
            <a:r>
              <a:rPr sz="1400" b="1" spc="-10" dirty="0">
                <a:latin typeface="Segoe Print"/>
                <a:cs typeface="Segoe Print"/>
              </a:rPr>
              <a:t> </a:t>
            </a:r>
            <a:r>
              <a:rPr sz="1400" b="1" spc="5" dirty="0">
                <a:latin typeface="Segoe Print"/>
                <a:cs typeface="Segoe Print"/>
              </a:rPr>
              <a:t>2</a:t>
            </a:r>
            <a:r>
              <a:rPr sz="1400" b="1" spc="-5" dirty="0">
                <a:latin typeface="Segoe Print"/>
                <a:cs typeface="Segoe Print"/>
              </a:rPr>
              <a:t>:</a:t>
            </a:r>
            <a:r>
              <a:rPr sz="1400" b="1" spc="-229" dirty="0">
                <a:latin typeface="Segoe Print"/>
                <a:cs typeface="Segoe Print"/>
              </a:rPr>
              <a:t> </a:t>
            </a:r>
            <a:r>
              <a:rPr sz="1400" dirty="0">
                <a:latin typeface="Cambria Math"/>
                <a:cs typeface="Cambria Math"/>
              </a:rPr>
              <a:t>C</a:t>
            </a:r>
            <a:r>
              <a:rPr sz="1400" spc="-5" dirty="0">
                <a:latin typeface="Cambria Math"/>
                <a:cs typeface="Cambria Math"/>
              </a:rPr>
              <a:t>o</a:t>
            </a:r>
            <a:r>
              <a:rPr sz="1400" spc="-20" dirty="0">
                <a:latin typeface="Cambria Math"/>
                <a:cs typeface="Cambria Math"/>
              </a:rPr>
              <a:t>mp</a:t>
            </a:r>
            <a:r>
              <a:rPr sz="1400" spc="-10" dirty="0">
                <a:latin typeface="Cambria Math"/>
                <a:cs typeface="Cambria Math"/>
              </a:rPr>
              <a:t>u</a:t>
            </a:r>
            <a:r>
              <a:rPr sz="1400" dirty="0">
                <a:latin typeface="Cambria Math"/>
                <a:cs typeface="Cambria Math"/>
              </a:rPr>
              <a:t>t</a:t>
            </a:r>
            <a:r>
              <a:rPr sz="1400" spc="-5" dirty="0">
                <a:latin typeface="Cambria Math"/>
                <a:cs typeface="Cambria Math"/>
              </a:rPr>
              <a:t>e</a:t>
            </a:r>
            <a:r>
              <a:rPr sz="1400" dirty="0">
                <a:latin typeface="Cambria Math"/>
                <a:cs typeface="Cambria Math"/>
              </a:rPr>
              <a:t>	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3335273" y="6109461"/>
            <a:ext cx="29146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15" dirty="0">
                <a:latin typeface="Cambria Math"/>
                <a:cs typeface="Cambria Math"/>
              </a:rPr>
              <a:t>2</a:t>
            </a:r>
            <a:r>
              <a:rPr sz="1400" spc="-10" dirty="0">
                <a:latin typeface="Cambria Math"/>
                <a:cs typeface="Cambria Math"/>
              </a:rPr>
              <a:t>𝑥</a:t>
            </a:r>
            <a:r>
              <a:rPr sz="1500" baseline="44444" dirty="0">
                <a:latin typeface="Cambria Math"/>
                <a:cs typeface="Cambria Math"/>
              </a:rPr>
              <a:t>3</a:t>
            </a:r>
            <a:endParaRPr sz="1500" baseline="44444">
              <a:latin typeface="Cambria Math"/>
              <a:cs typeface="Cambria Math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3219957" y="6433057"/>
            <a:ext cx="534035" cy="0"/>
          </a:xfrm>
          <a:custGeom>
            <a:avLst/>
            <a:gdLst/>
            <a:ahLst/>
            <a:cxnLst/>
            <a:rect l="l" t="t" r="r" b="b"/>
            <a:pathLst>
              <a:path w="534035">
                <a:moveTo>
                  <a:pt x="0" y="0"/>
                </a:moveTo>
                <a:lnTo>
                  <a:pt x="533704" y="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 txBox="1"/>
          <p:nvPr/>
        </p:nvSpPr>
        <p:spPr>
          <a:xfrm>
            <a:off x="737412" y="7045197"/>
            <a:ext cx="118554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927100" algn="l"/>
              </a:tabLst>
            </a:pPr>
            <a:r>
              <a:rPr sz="1400" b="1" spc="-10" dirty="0">
                <a:latin typeface="Segoe Print"/>
                <a:cs typeface="Segoe Print"/>
              </a:rPr>
              <a:t>S</a:t>
            </a:r>
            <a:r>
              <a:rPr sz="1400" b="1" dirty="0">
                <a:latin typeface="Segoe Print"/>
                <a:cs typeface="Segoe Print"/>
              </a:rPr>
              <a:t>o</a:t>
            </a:r>
            <a:r>
              <a:rPr sz="1400" b="1" spc="-20" dirty="0">
                <a:latin typeface="Segoe Print"/>
                <a:cs typeface="Segoe Print"/>
              </a:rPr>
              <a:t>l</a:t>
            </a:r>
            <a:r>
              <a:rPr sz="1400" b="1" spc="-15" dirty="0">
                <a:latin typeface="Segoe Print"/>
                <a:cs typeface="Segoe Print"/>
              </a:rPr>
              <a:t>u</a:t>
            </a:r>
            <a:r>
              <a:rPr sz="1400" b="1" spc="-5" dirty="0">
                <a:latin typeface="Segoe Print"/>
                <a:cs typeface="Segoe Print"/>
              </a:rPr>
              <a:t>t</a:t>
            </a:r>
            <a:r>
              <a:rPr sz="1400" b="1" dirty="0">
                <a:latin typeface="Segoe Print"/>
                <a:cs typeface="Segoe Print"/>
              </a:rPr>
              <a:t>io</a:t>
            </a:r>
            <a:r>
              <a:rPr sz="1400" b="1" spc="-15" dirty="0">
                <a:latin typeface="Segoe Print"/>
                <a:cs typeface="Segoe Print"/>
              </a:rPr>
              <a:t>n</a:t>
            </a:r>
            <a:r>
              <a:rPr sz="1400" b="1" spc="-5" dirty="0">
                <a:latin typeface="Segoe Print"/>
                <a:cs typeface="Segoe Print"/>
              </a:rPr>
              <a:t>:</a:t>
            </a:r>
            <a:r>
              <a:rPr sz="1400" b="1" dirty="0">
                <a:latin typeface="Segoe Print"/>
                <a:cs typeface="Segoe Print"/>
              </a:rPr>
              <a:t>	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2106548" y="6908038"/>
            <a:ext cx="21717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2𝑥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2307717" y="6889750"/>
            <a:ext cx="965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Cambria Math"/>
                <a:cs typeface="Cambria Math"/>
              </a:rPr>
              <a:t>3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1582038" y="7164069"/>
            <a:ext cx="92583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00" spc="22" baseline="2777" dirty="0">
                <a:latin typeface="Cambria Math"/>
                <a:cs typeface="Cambria Math"/>
              </a:rPr>
              <a:t>x→−∞ </a:t>
            </a:r>
            <a:r>
              <a:rPr sz="1400" spc="-5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15" dirty="0">
                <a:latin typeface="Cambria Math"/>
                <a:cs typeface="Cambria Math"/>
              </a:rPr>
              <a:t> </a:t>
            </a: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25000" dirty="0">
                <a:latin typeface="Cambria Math"/>
                <a:cs typeface="Cambria Math"/>
              </a:rPr>
              <a:t>3</a:t>
            </a:r>
            <a:endParaRPr sz="1500" baseline="25000">
              <a:latin typeface="Cambria Math"/>
              <a:cs typeface="Cambria Math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2012569" y="7182865"/>
            <a:ext cx="497205" cy="0"/>
          </a:xfrm>
          <a:custGeom>
            <a:avLst/>
            <a:gdLst/>
            <a:ahLst/>
            <a:cxnLst/>
            <a:rect l="l" t="t" r="r" b="b"/>
            <a:pathLst>
              <a:path w="497205">
                <a:moveTo>
                  <a:pt x="0" y="0"/>
                </a:moveTo>
                <a:lnTo>
                  <a:pt x="49682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 txBox="1"/>
          <p:nvPr/>
        </p:nvSpPr>
        <p:spPr>
          <a:xfrm>
            <a:off x="2789682" y="6440474"/>
            <a:ext cx="965835" cy="556260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sz="1000" spc="-5" dirty="0">
                <a:latin typeface="Cambria Math"/>
                <a:cs typeface="Cambria Math"/>
              </a:rPr>
              <a:t>x→−∞ </a:t>
            </a:r>
            <a:r>
              <a:rPr sz="2100" spc="-7" baseline="-5952" dirty="0">
                <a:latin typeface="Cambria Math"/>
                <a:cs typeface="Cambria Math"/>
              </a:rPr>
              <a:t>1 </a:t>
            </a:r>
            <a:r>
              <a:rPr sz="2100" spc="-15" baseline="-5952" dirty="0">
                <a:latin typeface="Cambria Math"/>
                <a:cs typeface="Cambria Math"/>
              </a:rPr>
              <a:t>+</a:t>
            </a:r>
            <a:r>
              <a:rPr sz="2100" spc="-89" baseline="-5952" dirty="0">
                <a:latin typeface="Cambria Math"/>
                <a:cs typeface="Cambria Math"/>
              </a:rPr>
              <a:t> </a:t>
            </a:r>
            <a:r>
              <a:rPr sz="2100" baseline="-5952" dirty="0">
                <a:latin typeface="Cambria Math"/>
                <a:cs typeface="Cambria Math"/>
              </a:rPr>
              <a:t>𝑥</a:t>
            </a:r>
            <a:r>
              <a:rPr sz="1500" baseline="30555" dirty="0">
                <a:latin typeface="Cambria Math"/>
                <a:cs typeface="Cambria Math"/>
              </a:rPr>
              <a:t>3</a:t>
            </a:r>
            <a:endParaRPr sz="1500" baseline="30555">
              <a:latin typeface="Cambria Math"/>
              <a:cs typeface="Cambria Math"/>
            </a:endParaRPr>
          </a:p>
          <a:p>
            <a:pPr marL="438784">
              <a:lnSpc>
                <a:spcPct val="100000"/>
              </a:lnSpc>
              <a:spcBef>
                <a:spcPts val="405"/>
              </a:spcBef>
            </a:pPr>
            <a:r>
              <a:rPr sz="1400" spc="20" dirty="0">
                <a:latin typeface="Cambria Math"/>
                <a:cs typeface="Cambria Math"/>
              </a:rPr>
              <a:t>2𝑥</a:t>
            </a:r>
            <a:r>
              <a:rPr sz="1500" spc="30" baseline="30555" dirty="0">
                <a:latin typeface="Cambria Math"/>
                <a:cs typeface="Cambria Math"/>
              </a:rPr>
              <a:t>3</a:t>
            </a:r>
            <a:endParaRPr sz="1500" baseline="30555">
              <a:latin typeface="Cambria Math"/>
              <a:cs typeface="Cambria Math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3229101" y="7003033"/>
            <a:ext cx="283845" cy="0"/>
          </a:xfrm>
          <a:custGeom>
            <a:avLst/>
            <a:gdLst/>
            <a:ahLst/>
            <a:cxnLst/>
            <a:rect l="l" t="t" r="r" b="b"/>
            <a:pathLst>
              <a:path w="283845">
                <a:moveTo>
                  <a:pt x="0" y="0"/>
                </a:moveTo>
                <a:lnTo>
                  <a:pt x="28346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3475990" y="7396606"/>
            <a:ext cx="186690" cy="0"/>
          </a:xfrm>
          <a:custGeom>
            <a:avLst/>
            <a:gdLst/>
            <a:ahLst/>
            <a:cxnLst/>
            <a:rect l="l" t="t" r="r" b="b"/>
            <a:pathLst>
              <a:path w="186689">
                <a:moveTo>
                  <a:pt x="0" y="0"/>
                </a:moveTo>
                <a:lnTo>
                  <a:pt x="18623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3061461" y="7182865"/>
            <a:ext cx="619125" cy="0"/>
          </a:xfrm>
          <a:custGeom>
            <a:avLst/>
            <a:gdLst/>
            <a:ahLst/>
            <a:cxnLst/>
            <a:rect l="l" t="t" r="r" b="b"/>
            <a:pathLst>
              <a:path w="619125">
                <a:moveTo>
                  <a:pt x="0" y="0"/>
                </a:moveTo>
                <a:lnTo>
                  <a:pt x="61904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 txBox="1"/>
          <p:nvPr/>
        </p:nvSpPr>
        <p:spPr>
          <a:xfrm>
            <a:off x="2542413" y="7045197"/>
            <a:ext cx="164909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186180" algn="l"/>
              </a:tabLst>
            </a:pP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26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	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18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3265170" y="6911085"/>
            <a:ext cx="12795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167765" algn="l"/>
              </a:tabLst>
            </a:pPr>
            <a:r>
              <a:rPr sz="2100" spc="97" baseline="-17857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3	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3067050" y="7304658"/>
            <a:ext cx="13557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08305" algn="l"/>
                <a:tab pos="1167765" algn="l"/>
              </a:tabLst>
            </a:pPr>
            <a:r>
              <a:rPr sz="2100" spc="97" baseline="-17857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3	</a:t>
            </a:r>
            <a:r>
              <a:rPr sz="2100" spc="97" baseline="-17857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3	</a:t>
            </a:r>
            <a:r>
              <a:rPr sz="2100" spc="97" baseline="-13888" dirty="0">
                <a:latin typeface="Cambria Math"/>
                <a:cs typeface="Cambria Math"/>
              </a:rPr>
              <a:t>𝑥</a:t>
            </a:r>
            <a:r>
              <a:rPr sz="1500" baseline="5555" dirty="0">
                <a:latin typeface="Cambria Math"/>
                <a:cs typeface="Cambria Math"/>
              </a:rPr>
              <a:t>3</a:t>
            </a:r>
            <a:endParaRPr sz="1500" baseline="5555">
              <a:latin typeface="Cambria Math"/>
              <a:cs typeface="Cambria Math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2725292" y="7154926"/>
            <a:ext cx="201739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186180" algn="l"/>
              </a:tabLst>
            </a:pPr>
            <a:r>
              <a:rPr sz="1000" spc="25" dirty="0">
                <a:latin typeface="Cambria Math"/>
                <a:cs typeface="Cambria Math"/>
              </a:rPr>
              <a:t>x→∞  </a:t>
            </a:r>
            <a:r>
              <a:rPr sz="1000" u="sng" spc="2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 </a:t>
            </a:r>
            <a:r>
              <a:rPr sz="1400" spc="85" dirty="0">
                <a:latin typeface="Cambria Math"/>
                <a:cs typeface="Cambria Math"/>
              </a:rPr>
              <a:t> </a:t>
            </a:r>
            <a:r>
              <a:rPr sz="2100" spc="-15" baseline="-31746" dirty="0">
                <a:latin typeface="Cambria Math"/>
                <a:cs typeface="Cambria Math"/>
              </a:rPr>
              <a:t>+</a:t>
            </a:r>
            <a:r>
              <a:rPr sz="2100" spc="-7" baseline="-31746" dirty="0">
                <a:latin typeface="Cambria Math"/>
                <a:cs typeface="Cambria Math"/>
              </a:rPr>
              <a:t> </a:t>
            </a: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25000" dirty="0">
                <a:latin typeface="Cambria Math"/>
                <a:cs typeface="Cambria Math"/>
              </a:rPr>
              <a:t>3	</a:t>
            </a:r>
            <a:r>
              <a:rPr sz="1000" spc="20" dirty="0">
                <a:latin typeface="Cambria Math"/>
                <a:cs typeface="Cambria Math"/>
              </a:rPr>
              <a:t>x→∞</a:t>
            </a:r>
            <a:r>
              <a:rPr sz="1500" u="sng" spc="30" baseline="555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2100" u="sng" spc="-7" baseline="3968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</a:t>
            </a:r>
            <a:r>
              <a:rPr sz="2100" spc="-7" baseline="3968" dirty="0">
                <a:latin typeface="Cambria Math"/>
                <a:cs typeface="Cambria Math"/>
              </a:rPr>
              <a:t> </a:t>
            </a:r>
            <a:r>
              <a:rPr sz="2100" spc="-15" baseline="-27777" dirty="0">
                <a:latin typeface="Cambria Math"/>
                <a:cs typeface="Cambria Math"/>
              </a:rPr>
              <a:t>+</a:t>
            </a:r>
            <a:r>
              <a:rPr sz="2100" spc="-187" baseline="-27777" dirty="0">
                <a:latin typeface="Cambria Math"/>
                <a:cs typeface="Cambria Math"/>
              </a:rPr>
              <a:t> </a:t>
            </a:r>
            <a:r>
              <a:rPr sz="2100" spc="-7" baseline="-27777" dirty="0">
                <a:latin typeface="Cambria Math"/>
                <a:cs typeface="Cambria Math"/>
              </a:rPr>
              <a:t>1</a:t>
            </a:r>
            <a:endParaRPr sz="2100" baseline="-27777">
              <a:latin typeface="Cambria Math"/>
              <a:cs typeface="Cambria Math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4235196" y="7182865"/>
            <a:ext cx="497205" cy="0"/>
          </a:xfrm>
          <a:custGeom>
            <a:avLst/>
            <a:gdLst/>
            <a:ahLst/>
            <a:cxnLst/>
            <a:rect l="l" t="t" r="r" b="b"/>
            <a:pathLst>
              <a:path w="497204">
                <a:moveTo>
                  <a:pt x="0" y="0"/>
                </a:moveTo>
                <a:lnTo>
                  <a:pt x="49712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 txBox="1"/>
          <p:nvPr/>
        </p:nvSpPr>
        <p:spPr>
          <a:xfrm>
            <a:off x="4765294" y="7045197"/>
            <a:ext cx="15748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5308219" y="6908038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4948173" y="7347330"/>
            <a:ext cx="52959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b="1" spc="434" baseline="1984" dirty="0">
                <a:latin typeface="Cambria Math"/>
                <a:cs typeface="Cambria Math"/>
              </a:rPr>
              <a:t> </a:t>
            </a:r>
            <a:r>
              <a:rPr sz="1400" spc="-15" dirty="0">
                <a:latin typeface="Cambria Math"/>
                <a:cs typeface="Cambria Math"/>
              </a:rPr>
              <a:t>−∞</a:t>
            </a:r>
            <a:r>
              <a:rPr sz="2100" spc="315" baseline="1984" dirty="0">
                <a:latin typeface="Cambria Math"/>
                <a:cs typeface="Cambria Math"/>
              </a:rPr>
              <a:t> </a:t>
            </a:r>
            <a:r>
              <a:rPr sz="1500" baseline="25000" dirty="0">
                <a:latin typeface="Cambria Math"/>
                <a:cs typeface="Cambria Math"/>
              </a:rPr>
              <a:t>3</a:t>
            </a:r>
            <a:endParaRPr sz="1500" baseline="25000">
              <a:latin typeface="Cambria Math"/>
              <a:cs typeface="Cambria Math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4948173" y="7139685"/>
            <a:ext cx="84645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16535" algn="l"/>
                <a:tab pos="521334" algn="l"/>
              </a:tabLst>
            </a:pP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	1	</a:t>
            </a:r>
            <a:r>
              <a:rPr sz="2100" spc="-15" baseline="-33730" dirty="0">
                <a:latin typeface="Cambria Math"/>
                <a:cs typeface="Cambria Math"/>
              </a:rPr>
              <a:t>+</a:t>
            </a:r>
            <a:r>
              <a:rPr sz="2100" spc="-82" baseline="-33730" dirty="0">
                <a:latin typeface="Cambria Math"/>
                <a:cs typeface="Cambria Math"/>
              </a:rPr>
              <a:t> </a:t>
            </a:r>
            <a:r>
              <a:rPr sz="2100" spc="-7" baseline="-33730" dirty="0">
                <a:latin typeface="Cambria Math"/>
                <a:cs typeface="Cambria Math"/>
              </a:rPr>
              <a:t>1</a:t>
            </a:r>
            <a:endParaRPr sz="2100" baseline="-33730">
              <a:latin typeface="Cambria Math"/>
              <a:cs typeface="Cambria Math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4960873" y="7182865"/>
            <a:ext cx="820419" cy="0"/>
          </a:xfrm>
          <a:custGeom>
            <a:avLst/>
            <a:gdLst/>
            <a:ahLst/>
            <a:cxnLst/>
            <a:rect l="l" t="t" r="r" b="b"/>
            <a:pathLst>
              <a:path w="820420">
                <a:moveTo>
                  <a:pt x="0" y="0"/>
                </a:moveTo>
                <a:lnTo>
                  <a:pt x="82021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 txBox="1"/>
          <p:nvPr/>
        </p:nvSpPr>
        <p:spPr>
          <a:xfrm>
            <a:off x="5817234" y="7045197"/>
            <a:ext cx="15748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6155816" y="6908038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6000369" y="7164069"/>
            <a:ext cx="43434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0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6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2" name="object 112"/>
          <p:cNvSpPr/>
          <p:nvPr/>
        </p:nvSpPr>
        <p:spPr>
          <a:xfrm>
            <a:off x="6013069" y="7182865"/>
            <a:ext cx="408940" cy="0"/>
          </a:xfrm>
          <a:custGeom>
            <a:avLst/>
            <a:gdLst/>
            <a:ahLst/>
            <a:cxnLst/>
            <a:rect l="l" t="t" r="r" b="b"/>
            <a:pathLst>
              <a:path w="408939">
                <a:moveTo>
                  <a:pt x="0" y="0"/>
                </a:moveTo>
                <a:lnTo>
                  <a:pt x="40843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 txBox="1"/>
          <p:nvPr/>
        </p:nvSpPr>
        <p:spPr>
          <a:xfrm>
            <a:off x="6460616" y="7045197"/>
            <a:ext cx="30353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948232" y="8307958"/>
            <a:ext cx="1003300" cy="0"/>
          </a:xfrm>
          <a:custGeom>
            <a:avLst/>
            <a:gdLst/>
            <a:ahLst/>
            <a:cxnLst/>
            <a:rect l="l" t="t" r="r" b="b"/>
            <a:pathLst>
              <a:path w="1003300">
                <a:moveTo>
                  <a:pt x="0" y="0"/>
                </a:moveTo>
                <a:lnTo>
                  <a:pt x="1003096" y="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 txBox="1"/>
          <p:nvPr/>
        </p:nvSpPr>
        <p:spPr>
          <a:xfrm>
            <a:off x="676452" y="7899018"/>
            <a:ext cx="2444750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186305" algn="l"/>
              </a:tabLst>
            </a:pPr>
            <a:r>
              <a:rPr sz="2200" b="1" spc="35" dirty="0">
                <a:latin typeface="Wingdings"/>
                <a:cs typeface="Wingdings"/>
              </a:rPr>
              <a:t></a:t>
            </a:r>
            <a:r>
              <a:rPr sz="1400" b="1" spc="-5" dirty="0">
                <a:latin typeface="Segoe Print"/>
                <a:cs typeface="Segoe Print"/>
              </a:rPr>
              <a:t>E</a:t>
            </a:r>
            <a:r>
              <a:rPr sz="1400" b="1" spc="-10" dirty="0">
                <a:latin typeface="Segoe Print"/>
                <a:cs typeface="Segoe Print"/>
              </a:rPr>
              <a:t>xam</a:t>
            </a:r>
            <a:r>
              <a:rPr sz="1400" b="1" spc="-20" dirty="0">
                <a:latin typeface="Segoe Print"/>
                <a:cs typeface="Segoe Print"/>
              </a:rPr>
              <a:t>pl</a:t>
            </a:r>
            <a:r>
              <a:rPr sz="1400" b="1" spc="-5" dirty="0">
                <a:latin typeface="Segoe Print"/>
                <a:cs typeface="Segoe Print"/>
              </a:rPr>
              <a:t>e</a:t>
            </a:r>
            <a:r>
              <a:rPr sz="1400" b="1" spc="-10" dirty="0">
                <a:latin typeface="Segoe Print"/>
                <a:cs typeface="Segoe Print"/>
              </a:rPr>
              <a:t> </a:t>
            </a:r>
            <a:r>
              <a:rPr sz="1400" b="1" spc="-20" dirty="0">
                <a:latin typeface="Segoe Print"/>
                <a:cs typeface="Segoe Print"/>
              </a:rPr>
              <a:t>3</a:t>
            </a:r>
            <a:r>
              <a:rPr sz="1400" b="1" spc="-5" dirty="0">
                <a:latin typeface="Segoe Print"/>
                <a:cs typeface="Segoe Print"/>
              </a:rPr>
              <a:t>:</a:t>
            </a:r>
            <a:r>
              <a:rPr sz="1400" b="1" spc="-204" dirty="0">
                <a:latin typeface="Segoe Print"/>
                <a:cs typeface="Segoe Print"/>
              </a:rPr>
              <a:t> </a:t>
            </a:r>
            <a:r>
              <a:rPr sz="1400" dirty="0">
                <a:latin typeface="Cambria Math"/>
                <a:cs typeface="Cambria Math"/>
              </a:rPr>
              <a:t>C</a:t>
            </a:r>
            <a:r>
              <a:rPr sz="1400" spc="-5" dirty="0">
                <a:latin typeface="Cambria Math"/>
                <a:cs typeface="Cambria Math"/>
              </a:rPr>
              <a:t>o</a:t>
            </a:r>
            <a:r>
              <a:rPr sz="1400" spc="-20" dirty="0">
                <a:latin typeface="Cambria Math"/>
                <a:cs typeface="Cambria Math"/>
              </a:rPr>
              <a:t>mp</a:t>
            </a:r>
            <a:r>
              <a:rPr sz="1400" spc="-10" dirty="0">
                <a:latin typeface="Cambria Math"/>
                <a:cs typeface="Cambria Math"/>
              </a:rPr>
              <a:t>u</a:t>
            </a:r>
            <a:r>
              <a:rPr sz="1400" dirty="0">
                <a:latin typeface="Cambria Math"/>
                <a:cs typeface="Cambria Math"/>
              </a:rPr>
              <a:t>t</a:t>
            </a:r>
            <a:r>
              <a:rPr sz="1400" spc="-5" dirty="0">
                <a:latin typeface="Cambria Math"/>
                <a:cs typeface="Cambria Math"/>
              </a:rPr>
              <a:t>e</a:t>
            </a:r>
            <a:r>
              <a:rPr sz="1400" dirty="0">
                <a:latin typeface="Cambria Math"/>
                <a:cs typeface="Cambria Math"/>
              </a:rPr>
              <a:t>	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2789682" y="8222106"/>
            <a:ext cx="3968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10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-5" dirty="0">
                <a:latin typeface="Cambria Math"/>
                <a:cs typeface="Cambria Math"/>
              </a:rPr>
              <a:t>−</a:t>
            </a:r>
            <a:r>
              <a:rPr sz="1000" spc="5" dirty="0">
                <a:latin typeface="Cambria Math"/>
                <a:cs typeface="Cambria Math"/>
              </a:rPr>
              <a:t>∞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3207257" y="7789290"/>
            <a:ext cx="110553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2𝑥</a:t>
            </a:r>
            <a:r>
              <a:rPr sz="1500" spc="-7" baseline="44444" dirty="0">
                <a:latin typeface="Cambria Math"/>
                <a:cs typeface="Cambria Math"/>
              </a:rPr>
              <a:t>3 </a:t>
            </a:r>
            <a:r>
              <a:rPr sz="1400" spc="-10" dirty="0">
                <a:latin typeface="Cambria Math"/>
                <a:cs typeface="Cambria Math"/>
              </a:rPr>
              <a:t>− 3𝑥 +</a:t>
            </a:r>
            <a:r>
              <a:rPr sz="1400" spc="-16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5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3432809" y="8191626"/>
            <a:ext cx="65405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4𝑥</a:t>
            </a:r>
            <a:r>
              <a:rPr sz="1500" spc="-7" baseline="36111" dirty="0">
                <a:latin typeface="Cambria Math"/>
                <a:cs typeface="Cambria Math"/>
              </a:rPr>
              <a:t>5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3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3219957" y="8112886"/>
            <a:ext cx="1082675" cy="0"/>
          </a:xfrm>
          <a:custGeom>
            <a:avLst/>
            <a:gdLst/>
            <a:ahLst/>
            <a:cxnLst/>
            <a:rect l="l" t="t" r="r" b="b"/>
            <a:pathLst>
              <a:path w="1082675">
                <a:moveTo>
                  <a:pt x="0" y="0"/>
                </a:moveTo>
                <a:lnTo>
                  <a:pt x="1082344" y="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 txBox="1"/>
          <p:nvPr/>
        </p:nvSpPr>
        <p:spPr>
          <a:xfrm>
            <a:off x="749604" y="8725280"/>
            <a:ext cx="114871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b="1" spc="-5" dirty="0">
                <a:latin typeface="Segoe Print"/>
                <a:cs typeface="Segoe Print"/>
              </a:rPr>
              <a:t>Solution:</a:t>
            </a:r>
            <a:r>
              <a:rPr sz="1400" b="1" spc="180" dirty="0">
                <a:latin typeface="Segoe Print"/>
                <a:cs typeface="Segoe Print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1557655" y="8883777"/>
            <a:ext cx="40576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0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-5" dirty="0">
                <a:latin typeface="Cambria Math"/>
                <a:cs typeface="Cambria Math"/>
              </a:rPr>
              <a:t>−</a:t>
            </a:r>
            <a:r>
              <a:rPr sz="1000" spc="5" dirty="0">
                <a:latin typeface="Cambria Math"/>
                <a:cs typeface="Cambria Math"/>
              </a:rPr>
              <a:t>∞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1972182" y="8588120"/>
            <a:ext cx="102933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20" dirty="0">
                <a:latin typeface="Cambria Math"/>
                <a:cs typeface="Cambria Math"/>
              </a:rPr>
              <a:t>2𝑥</a:t>
            </a:r>
            <a:r>
              <a:rPr sz="1500" spc="30" baseline="30555" dirty="0">
                <a:latin typeface="Cambria Math"/>
                <a:cs typeface="Cambria Math"/>
              </a:rPr>
              <a:t>3 </a:t>
            </a:r>
            <a:r>
              <a:rPr sz="1400" spc="-10" dirty="0">
                <a:latin typeface="Cambria Math"/>
                <a:cs typeface="Cambria Math"/>
              </a:rPr>
              <a:t>− 3𝑥 +</a:t>
            </a:r>
            <a:r>
              <a:rPr sz="1400" spc="-7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5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2377820" y="8838056"/>
            <a:ext cx="965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Cambria Math"/>
                <a:cs typeface="Cambria Math"/>
              </a:rPr>
              <a:t>5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2176652" y="8844152"/>
            <a:ext cx="62039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35280" algn="l"/>
              </a:tabLst>
            </a:pPr>
            <a:r>
              <a:rPr sz="1400" spc="-10" dirty="0">
                <a:latin typeface="Cambria Math"/>
                <a:cs typeface="Cambria Math"/>
              </a:rPr>
              <a:t>4𝑥	−</a:t>
            </a:r>
            <a:r>
              <a:rPr sz="1400" spc="-6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5" name="object 125"/>
          <p:cNvSpPr/>
          <p:nvPr/>
        </p:nvSpPr>
        <p:spPr>
          <a:xfrm>
            <a:off x="1984882" y="8862948"/>
            <a:ext cx="1003935" cy="0"/>
          </a:xfrm>
          <a:custGeom>
            <a:avLst/>
            <a:gdLst/>
            <a:ahLst/>
            <a:cxnLst/>
            <a:rect l="l" t="t" r="r" b="b"/>
            <a:pathLst>
              <a:path w="1003935">
                <a:moveTo>
                  <a:pt x="0" y="0"/>
                </a:moveTo>
                <a:lnTo>
                  <a:pt x="1003401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 txBox="1"/>
          <p:nvPr/>
        </p:nvSpPr>
        <p:spPr>
          <a:xfrm>
            <a:off x="3024377" y="8725280"/>
            <a:ext cx="47498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18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3579114" y="8591168"/>
            <a:ext cx="20066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97" baseline="-17857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5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28" name="object 128"/>
          <p:cNvSpPr/>
          <p:nvPr/>
        </p:nvSpPr>
        <p:spPr>
          <a:xfrm>
            <a:off x="3543046" y="8680068"/>
            <a:ext cx="283845" cy="0"/>
          </a:xfrm>
          <a:custGeom>
            <a:avLst/>
            <a:gdLst/>
            <a:ahLst/>
            <a:cxnLst/>
            <a:rect l="l" t="t" r="r" b="b"/>
            <a:pathLst>
              <a:path w="283845">
                <a:moveTo>
                  <a:pt x="0" y="0"/>
                </a:moveTo>
                <a:lnTo>
                  <a:pt x="2837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 txBox="1"/>
          <p:nvPr/>
        </p:nvSpPr>
        <p:spPr>
          <a:xfrm>
            <a:off x="3530346" y="8435720"/>
            <a:ext cx="111760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509270" algn="l"/>
                <a:tab pos="918210" algn="l"/>
              </a:tabLst>
            </a:pPr>
            <a:r>
              <a:rPr sz="1400" spc="20" dirty="0">
                <a:latin typeface="Cambria Math"/>
                <a:cs typeface="Cambria Math"/>
              </a:rPr>
              <a:t>2𝑥</a:t>
            </a:r>
            <a:r>
              <a:rPr sz="1500" spc="30" baseline="30555" dirty="0">
                <a:latin typeface="Cambria Math"/>
                <a:cs typeface="Cambria Math"/>
              </a:rPr>
              <a:t>3	</a:t>
            </a:r>
            <a:r>
              <a:rPr sz="1400" u="sng" spc="-1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3𝑥</a:t>
            </a:r>
            <a:r>
              <a:rPr sz="1400" spc="-10" dirty="0">
                <a:latin typeface="Cambria Math"/>
                <a:cs typeface="Cambria Math"/>
              </a:rPr>
              <a:t>	</a:t>
            </a:r>
            <a:r>
              <a:rPr sz="1400" u="sng" spc="-1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5</a:t>
            </a:r>
            <a:r>
              <a:rPr sz="1400" u="sng" spc="4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3853688" y="8542401"/>
            <a:ext cx="78295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2100" spc="52" baseline="-31746" dirty="0">
                <a:latin typeface="Cambria Math"/>
                <a:cs typeface="Cambria Math"/>
              </a:rPr>
              <a:t>𝑥</a:t>
            </a:r>
            <a:r>
              <a:rPr sz="1500" spc="52" baseline="-22222" dirty="0">
                <a:latin typeface="Cambria Math"/>
                <a:cs typeface="Cambria Math"/>
              </a:rPr>
              <a:t>5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70" dirty="0">
                <a:latin typeface="Cambria Math"/>
                <a:cs typeface="Cambria Math"/>
              </a:rPr>
              <a:t> </a:t>
            </a:r>
            <a:r>
              <a:rPr sz="2100" spc="52" baseline="-31746" dirty="0">
                <a:latin typeface="Cambria Math"/>
                <a:cs typeface="Cambria Math"/>
              </a:rPr>
              <a:t>𝑥</a:t>
            </a:r>
            <a:r>
              <a:rPr sz="1500" spc="52" baseline="-22222" dirty="0">
                <a:latin typeface="Cambria Math"/>
                <a:cs typeface="Cambria Math"/>
              </a:rPr>
              <a:t>5</a:t>
            </a:r>
            <a:endParaRPr sz="1500" baseline="-22222">
              <a:latin typeface="Cambria Math"/>
              <a:cs typeface="Cambria Math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3939032" y="8831960"/>
            <a:ext cx="965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Cambria Math"/>
                <a:cs typeface="Cambria Math"/>
              </a:rPr>
              <a:t>5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3207257" y="8835008"/>
            <a:ext cx="123634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539750" algn="l"/>
              </a:tabLst>
            </a:pPr>
            <a:r>
              <a:rPr sz="1000" spc="20" dirty="0">
                <a:latin typeface="Cambria Math"/>
                <a:cs typeface="Cambria Math"/>
              </a:rPr>
              <a:t>x→∞	</a:t>
            </a:r>
            <a:r>
              <a:rPr sz="1400" u="sng" spc="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4𝑥</a:t>
            </a:r>
            <a:r>
              <a:rPr sz="1400" spc="315" dirty="0">
                <a:latin typeface="Cambria Math"/>
                <a:cs typeface="Cambria Math"/>
              </a:rPr>
              <a:t> </a:t>
            </a:r>
            <a:r>
              <a:rPr sz="2100" spc="-15" baseline="-33730" dirty="0">
                <a:latin typeface="Cambria Math"/>
                <a:cs typeface="Cambria Math"/>
              </a:rPr>
              <a:t>−</a:t>
            </a:r>
            <a:r>
              <a:rPr sz="1400" u="sng" spc="4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2</a:t>
            </a:r>
            <a:r>
              <a:rPr sz="1400" u="sng" spc="5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3786632" y="8990456"/>
            <a:ext cx="64516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57200" algn="l"/>
              </a:tabLst>
            </a:pPr>
            <a:r>
              <a:rPr sz="2100" spc="97" baseline="-17857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5	</a:t>
            </a:r>
            <a:r>
              <a:rPr sz="2100" spc="97" baseline="-17857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5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3543046" y="8862948"/>
            <a:ext cx="1092200" cy="0"/>
          </a:xfrm>
          <a:custGeom>
            <a:avLst/>
            <a:gdLst/>
            <a:ahLst/>
            <a:cxnLst/>
            <a:rect l="l" t="t" r="r" b="b"/>
            <a:pathLst>
              <a:path w="1092200">
                <a:moveTo>
                  <a:pt x="0" y="0"/>
                </a:moveTo>
                <a:lnTo>
                  <a:pt x="109179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 txBox="1"/>
          <p:nvPr/>
        </p:nvSpPr>
        <p:spPr>
          <a:xfrm>
            <a:off x="4670805" y="8725280"/>
            <a:ext cx="47498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18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4853685" y="8883777"/>
            <a:ext cx="31115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0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5" dirty="0">
                <a:latin typeface="Cambria Math"/>
                <a:cs typeface="Cambria Math"/>
              </a:rPr>
              <a:t>∞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5176773" y="8435720"/>
            <a:ext cx="1007744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08940" algn="l"/>
                <a:tab pos="808355" algn="l"/>
              </a:tabLst>
            </a:pPr>
            <a:r>
              <a:rPr sz="1400" u="sng" spc="2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2</a:t>
            </a:r>
            <a:r>
              <a:rPr sz="1400" spc="-5" dirty="0">
                <a:latin typeface="Cambria Math"/>
                <a:cs typeface="Cambria Math"/>
              </a:rPr>
              <a:t>	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3</a:t>
            </a:r>
            <a:r>
              <a:rPr sz="1400" spc="-5" dirty="0">
                <a:latin typeface="Cambria Math"/>
                <a:cs typeface="Cambria Math"/>
              </a:rPr>
              <a:t>	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5</a:t>
            </a:r>
            <a:r>
              <a:rPr sz="1400" u="sng" spc="4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5417946" y="8926448"/>
            <a:ext cx="29781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4</a:t>
            </a:r>
            <a:r>
              <a:rPr sz="1400" spc="-5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5771515" y="8819768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5728842" y="9030080"/>
            <a:ext cx="120014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5832475" y="9023984"/>
            <a:ext cx="965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Cambria Math"/>
                <a:cs typeface="Cambria Math"/>
              </a:rPr>
              <a:t>5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2" name="object 142"/>
          <p:cNvSpPr/>
          <p:nvPr/>
        </p:nvSpPr>
        <p:spPr>
          <a:xfrm>
            <a:off x="5741542" y="9064116"/>
            <a:ext cx="186055" cy="0"/>
          </a:xfrm>
          <a:custGeom>
            <a:avLst/>
            <a:gdLst/>
            <a:ahLst/>
            <a:cxnLst/>
            <a:rect l="l" t="t" r="r" b="b"/>
            <a:pathLst>
              <a:path w="186054">
                <a:moveTo>
                  <a:pt x="0" y="0"/>
                </a:moveTo>
                <a:lnTo>
                  <a:pt x="18592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5189473" y="8862948"/>
            <a:ext cx="979169" cy="0"/>
          </a:xfrm>
          <a:custGeom>
            <a:avLst/>
            <a:gdLst/>
            <a:ahLst/>
            <a:cxnLst/>
            <a:rect l="l" t="t" r="r" b="b"/>
            <a:pathLst>
              <a:path w="979170">
                <a:moveTo>
                  <a:pt x="0" y="0"/>
                </a:moveTo>
                <a:lnTo>
                  <a:pt x="97901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 txBox="1"/>
          <p:nvPr/>
        </p:nvSpPr>
        <p:spPr>
          <a:xfrm>
            <a:off x="5176773" y="8591168"/>
            <a:ext cx="133413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223010" algn="l"/>
              </a:tabLst>
            </a:pPr>
            <a:r>
              <a:rPr sz="2100" spc="97" baseline="-15873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2 </a:t>
            </a:r>
            <a:r>
              <a:rPr sz="1000" spc="-40" dirty="0">
                <a:latin typeface="Cambria Math"/>
                <a:cs typeface="Cambria Math"/>
              </a:rPr>
              <a:t> </a:t>
            </a:r>
            <a:r>
              <a:rPr sz="2100" spc="-15" baseline="15873" dirty="0">
                <a:latin typeface="Cambria Math"/>
                <a:cs typeface="Cambria Math"/>
              </a:rPr>
              <a:t>−</a:t>
            </a:r>
            <a:r>
              <a:rPr sz="2100" spc="-7" baseline="15873" dirty="0">
                <a:latin typeface="Cambria Math"/>
                <a:cs typeface="Cambria Math"/>
              </a:rPr>
              <a:t> </a:t>
            </a:r>
            <a:r>
              <a:rPr sz="2100" spc="97" baseline="-15873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4 </a:t>
            </a:r>
            <a:r>
              <a:rPr sz="1000" spc="-40" dirty="0">
                <a:latin typeface="Cambria Math"/>
                <a:cs typeface="Cambria Math"/>
              </a:rPr>
              <a:t> </a:t>
            </a:r>
            <a:r>
              <a:rPr sz="2100" spc="-15" baseline="15873" dirty="0">
                <a:latin typeface="Cambria Math"/>
                <a:cs typeface="Cambria Math"/>
              </a:rPr>
              <a:t>+</a:t>
            </a:r>
            <a:r>
              <a:rPr sz="2100" spc="22" baseline="15873" dirty="0">
                <a:latin typeface="Cambria Math"/>
                <a:cs typeface="Cambria Math"/>
              </a:rPr>
              <a:t> </a:t>
            </a:r>
            <a:r>
              <a:rPr sz="2100" spc="97" baseline="-17857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5	</a:t>
            </a:r>
            <a:r>
              <a:rPr sz="1400" spc="-5" dirty="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6387465" y="8844152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4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6" name="object 146"/>
          <p:cNvSpPr/>
          <p:nvPr/>
        </p:nvSpPr>
        <p:spPr>
          <a:xfrm>
            <a:off x="6400165" y="8862948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 txBox="1"/>
          <p:nvPr/>
        </p:nvSpPr>
        <p:spPr>
          <a:xfrm>
            <a:off x="6207633" y="8725280"/>
            <a:ext cx="63563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41630" algn="l"/>
              </a:tabLst>
            </a:pPr>
            <a:r>
              <a:rPr sz="1400" spc="-10" dirty="0">
                <a:latin typeface="Cambria Math"/>
                <a:cs typeface="Cambria Math"/>
              </a:rPr>
              <a:t>=	=</a:t>
            </a:r>
            <a:r>
              <a:rPr sz="1400" spc="1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8" name="object 14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9"/>
              </a:lnSpc>
            </a:pPr>
            <a:r>
              <a:rPr spc="-5" dirty="0"/>
              <a:t>29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2290" y="195960"/>
            <a:ext cx="6959168" cy="102532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88644" y="424637"/>
            <a:ext cx="239014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6000"/>
              </a:lnSpc>
              <a:spcBef>
                <a:spcPts val="95"/>
              </a:spcBef>
            </a:pPr>
            <a:r>
              <a:rPr sz="1000" b="1" spc="-5" dirty="0">
                <a:latin typeface="Segoe Print"/>
                <a:cs typeface="Segoe Print"/>
              </a:rPr>
              <a:t>University </a:t>
            </a:r>
            <a:r>
              <a:rPr sz="1000" b="1" spc="-10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Diyala </a:t>
            </a:r>
            <a:r>
              <a:rPr sz="1000" b="1" dirty="0">
                <a:latin typeface="Segoe Print"/>
                <a:cs typeface="Segoe Print"/>
              </a:rPr>
              <a:t>/ </a:t>
            </a:r>
            <a:r>
              <a:rPr sz="1000" b="1" spc="-5" dirty="0">
                <a:latin typeface="Segoe Print"/>
                <a:cs typeface="Segoe Print"/>
              </a:rPr>
              <a:t>College </a:t>
            </a:r>
            <a:r>
              <a:rPr sz="1000" b="1" spc="5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Eng.  Civil Engineering</a:t>
            </a:r>
            <a:r>
              <a:rPr sz="1000" b="1" spc="5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Department.</a:t>
            </a:r>
            <a:endParaRPr sz="10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1000" b="1" dirty="0">
                <a:latin typeface="Segoe Print"/>
                <a:cs typeface="Segoe Print"/>
              </a:rPr>
              <a:t>Class: 1</a:t>
            </a:r>
            <a:r>
              <a:rPr sz="975" b="1" baseline="25641" dirty="0">
                <a:latin typeface="Segoe Print"/>
                <a:cs typeface="Segoe Print"/>
              </a:rPr>
              <a:t>st </a:t>
            </a:r>
            <a:r>
              <a:rPr sz="1000" b="1" dirty="0">
                <a:latin typeface="Segoe Print"/>
                <a:cs typeface="Segoe Print"/>
              </a:rPr>
              <a:t>year / </a:t>
            </a:r>
            <a:r>
              <a:rPr sz="1000" b="1" spc="-5" dirty="0">
                <a:latin typeface="Segoe Print"/>
                <a:cs typeface="Segoe Print"/>
              </a:rPr>
              <a:t>Mathematics</a:t>
            </a:r>
            <a:r>
              <a:rPr sz="1000" b="1" spc="-200" dirty="0">
                <a:latin typeface="Segoe Print"/>
                <a:cs typeface="Segoe Print"/>
              </a:rPr>
              <a:t> </a:t>
            </a:r>
            <a:r>
              <a:rPr sz="1000" b="1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358129" y="434593"/>
            <a:ext cx="1458595" cy="734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948232" y="1820290"/>
            <a:ext cx="948690" cy="0"/>
          </a:xfrm>
          <a:custGeom>
            <a:avLst/>
            <a:gdLst/>
            <a:ahLst/>
            <a:cxnLst/>
            <a:rect l="l" t="t" r="r" b="b"/>
            <a:pathLst>
              <a:path w="948689">
                <a:moveTo>
                  <a:pt x="0" y="0"/>
                </a:moveTo>
                <a:lnTo>
                  <a:pt x="948232" y="0"/>
                </a:lnTo>
              </a:path>
            </a:pathLst>
          </a:custGeom>
          <a:ln w="1828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676452" y="1411350"/>
            <a:ext cx="3296920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131695" algn="l"/>
                <a:tab pos="2616200" algn="l"/>
                <a:tab pos="3283585" algn="l"/>
              </a:tabLst>
            </a:pPr>
            <a:r>
              <a:rPr sz="2200" b="1" spc="-5" dirty="0">
                <a:latin typeface="Wingdings"/>
                <a:cs typeface="Wingdings"/>
              </a:rPr>
              <a:t></a:t>
            </a:r>
            <a:r>
              <a:rPr sz="1400" b="1" spc="-5" dirty="0">
                <a:latin typeface="Segoe Print"/>
                <a:cs typeface="Segoe Print"/>
              </a:rPr>
              <a:t>Example</a:t>
            </a:r>
            <a:r>
              <a:rPr sz="1400" b="1" dirty="0">
                <a:latin typeface="Segoe Print"/>
                <a:cs typeface="Segoe Print"/>
              </a:rPr>
              <a:t> 4</a:t>
            </a:r>
            <a:r>
              <a:rPr sz="1400" dirty="0">
                <a:latin typeface="Segoe Print"/>
                <a:cs typeface="Segoe Print"/>
              </a:rPr>
              <a:t>:</a:t>
            </a:r>
            <a:r>
              <a:rPr sz="1400" spc="-225" dirty="0">
                <a:latin typeface="Segoe Print"/>
                <a:cs typeface="Segoe Print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Compute	</a:t>
            </a:r>
            <a:r>
              <a:rPr sz="1400" spc="-5" dirty="0">
                <a:latin typeface="Cambria Math"/>
                <a:cs typeface="Cambria Math"/>
              </a:rPr>
              <a:t>lim	</a:t>
            </a:r>
            <a:r>
              <a:rPr sz="1400" u="heavy" spc="-1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400" u="heavy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	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225545" y="1301242"/>
            <a:ext cx="57467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2𝑥 +</a:t>
            </a:r>
            <a:r>
              <a:rPr sz="1400" spc="1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5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789682" y="1633854"/>
            <a:ext cx="1141730" cy="361950"/>
          </a:xfrm>
          <a:prstGeom prst="rect">
            <a:avLst/>
          </a:prstGeom>
        </p:spPr>
        <p:txBody>
          <a:bodyPr vert="horz" wrap="square" lIns="0" tIns="1149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5"/>
              </a:spcBef>
            </a:pPr>
            <a:r>
              <a:rPr sz="1500" baseline="22222" dirty="0">
                <a:latin typeface="Cambria Math"/>
                <a:cs typeface="Cambria Math"/>
              </a:rPr>
              <a:t>x→</a:t>
            </a:r>
            <a:r>
              <a:rPr sz="1500" baseline="22222" dirty="0">
                <a:latin typeface="Segoe Print"/>
                <a:cs typeface="Segoe Print"/>
              </a:rPr>
              <a:t>∞</a:t>
            </a:r>
            <a:r>
              <a:rPr sz="1500" baseline="-8333" dirty="0">
                <a:latin typeface="Segoe Print"/>
                <a:cs typeface="Segoe Print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2𝑥</a:t>
            </a:r>
            <a:r>
              <a:rPr sz="1500" spc="-7" baseline="36111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21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5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3107182" y="1624837"/>
            <a:ext cx="811530" cy="0"/>
          </a:xfrm>
          <a:custGeom>
            <a:avLst/>
            <a:gdLst/>
            <a:ahLst/>
            <a:cxnLst/>
            <a:rect l="l" t="t" r="r" b="b"/>
            <a:pathLst>
              <a:path w="811529">
                <a:moveTo>
                  <a:pt x="0" y="0"/>
                </a:moveTo>
                <a:lnTo>
                  <a:pt x="811072" y="0"/>
                </a:lnTo>
              </a:path>
            </a:pathLst>
          </a:custGeom>
          <a:ln w="1828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2094357" y="2219070"/>
            <a:ext cx="53784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2𝑥 +</a:t>
            </a:r>
            <a:r>
              <a:rPr sz="1400" spc="2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5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673479" y="2505582"/>
            <a:ext cx="105664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00" spc="30" baseline="16666" dirty="0">
                <a:latin typeface="Cambria Math"/>
                <a:cs typeface="Cambria Math"/>
              </a:rPr>
              <a:t>x→∞</a:t>
            </a:r>
            <a:r>
              <a:rPr sz="1000" spc="20" dirty="0">
                <a:latin typeface="Cambria Math"/>
                <a:cs typeface="Cambria Math"/>
              </a:rPr>
              <a:t> </a:t>
            </a:r>
            <a:r>
              <a:rPr sz="1400" spc="20" dirty="0">
                <a:latin typeface="Cambria Math"/>
                <a:cs typeface="Cambria Math"/>
              </a:rPr>
              <a:t>2𝑥</a:t>
            </a:r>
            <a:r>
              <a:rPr sz="1500" spc="30" baseline="25000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15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5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2009520" y="2493898"/>
            <a:ext cx="707390" cy="0"/>
          </a:xfrm>
          <a:custGeom>
            <a:avLst/>
            <a:gdLst/>
            <a:ahLst/>
            <a:cxnLst/>
            <a:rect l="l" t="t" r="r" b="b"/>
            <a:pathLst>
              <a:path w="707389">
                <a:moveTo>
                  <a:pt x="0" y="0"/>
                </a:moveTo>
                <a:lnTo>
                  <a:pt x="7071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3411473" y="2078862"/>
            <a:ext cx="5353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u="sng" spc="-1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2𝑥</a:t>
            </a:r>
            <a:r>
              <a:rPr sz="1400" spc="-10" dirty="0">
                <a:latin typeface="Cambria Math"/>
                <a:cs typeface="Cambria Math"/>
              </a:rPr>
              <a:t> </a:t>
            </a:r>
            <a:r>
              <a:rPr sz="2100" spc="-15" baseline="-33730" dirty="0">
                <a:latin typeface="Cambria Math"/>
                <a:cs typeface="Cambria Math"/>
              </a:rPr>
              <a:t>+</a:t>
            </a:r>
            <a:r>
              <a:rPr sz="2100" spc="-75" baseline="-33730" dirty="0">
                <a:latin typeface="Cambria Math"/>
                <a:cs typeface="Cambria Math"/>
              </a:rPr>
              <a:t>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5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3408934" y="2756026"/>
            <a:ext cx="283845" cy="0"/>
          </a:xfrm>
          <a:custGeom>
            <a:avLst/>
            <a:gdLst/>
            <a:ahLst/>
            <a:cxnLst/>
            <a:rect l="l" t="t" r="r" b="b"/>
            <a:pathLst>
              <a:path w="283845">
                <a:moveTo>
                  <a:pt x="0" y="0"/>
                </a:moveTo>
                <a:lnTo>
                  <a:pt x="2837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2939033" y="2514726"/>
            <a:ext cx="1159510" cy="2381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590"/>
              </a:lnSpc>
              <a:spcBef>
                <a:spcPts val="105"/>
              </a:spcBef>
              <a:tabLst>
                <a:tab pos="671195" algn="l"/>
              </a:tabLst>
            </a:pPr>
            <a:r>
              <a:rPr sz="1000" spc="20" dirty="0">
                <a:latin typeface="Cambria Math"/>
                <a:cs typeface="Cambria Math"/>
              </a:rPr>
              <a:t>x→∞	</a:t>
            </a:r>
            <a:r>
              <a:rPr sz="1500" baseline="2777" dirty="0">
                <a:latin typeface="Cambria Math"/>
                <a:cs typeface="Cambria Math"/>
              </a:rPr>
              <a:t>2</a:t>
            </a:r>
            <a:endParaRPr sz="1500" baseline="2777">
              <a:latin typeface="Cambria Math"/>
              <a:cs typeface="Cambria Math"/>
            </a:endParaRPr>
          </a:p>
          <a:p>
            <a:pPr marL="335280">
              <a:lnSpc>
                <a:spcPts val="1070"/>
              </a:lnSpc>
              <a:tabLst>
                <a:tab pos="789940" algn="l"/>
              </a:tabLst>
            </a:pPr>
            <a:r>
              <a:rPr sz="2100" b="1" spc="1125" baseline="-23809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2𝑥	</a:t>
            </a:r>
            <a:r>
              <a:rPr sz="2100" spc="-15" baseline="-31746" dirty="0">
                <a:latin typeface="Cambria Math"/>
                <a:cs typeface="Cambria Math"/>
              </a:rPr>
              <a:t>−</a:t>
            </a:r>
            <a:r>
              <a:rPr sz="1400" u="sng" spc="27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5</a:t>
            </a:r>
            <a:r>
              <a:rPr sz="1400" u="sng" spc="4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445002" y="2664332"/>
            <a:ext cx="64262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54659" algn="l"/>
              </a:tabLst>
            </a:pPr>
            <a:r>
              <a:rPr sz="2100" spc="97" baseline="-17857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2	</a:t>
            </a:r>
            <a:r>
              <a:rPr sz="2100" spc="97" baseline="-17857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3408934" y="2536570"/>
            <a:ext cx="680085" cy="0"/>
          </a:xfrm>
          <a:custGeom>
            <a:avLst/>
            <a:gdLst/>
            <a:ahLst/>
            <a:cxnLst/>
            <a:rect l="l" t="t" r="r" b="b"/>
            <a:pathLst>
              <a:path w="680085">
                <a:moveTo>
                  <a:pt x="0" y="0"/>
                </a:moveTo>
                <a:lnTo>
                  <a:pt x="68000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4734814" y="2185543"/>
            <a:ext cx="43434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65" dirty="0">
                <a:latin typeface="Cambria Math"/>
                <a:cs typeface="Cambria Math"/>
              </a:rPr>
              <a:t> </a:t>
            </a:r>
            <a:r>
              <a:rPr sz="2100" u="sng" spc="-7" baseline="3373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5</a:t>
            </a:r>
            <a:endParaRPr sz="2100" baseline="33730">
              <a:latin typeface="Cambria Math"/>
              <a:cs typeface="Cambria Math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304791" y="2508631"/>
            <a:ext cx="97726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35915">
              <a:lnSpc>
                <a:spcPts val="675"/>
              </a:lnSpc>
              <a:spcBef>
                <a:spcPts val="90"/>
              </a:spcBef>
            </a:pPr>
            <a:r>
              <a:rPr sz="2100" b="1" spc="1125" baseline="-27777" dirty="0">
                <a:latin typeface="Cambria Math"/>
                <a:cs typeface="Cambria Math"/>
              </a:rPr>
              <a:t> </a:t>
            </a:r>
            <a:r>
              <a:rPr sz="2100" spc="-7" baseline="-33730" dirty="0">
                <a:latin typeface="Cambria Math"/>
                <a:cs typeface="Cambria Math"/>
              </a:rPr>
              <a:t>2 </a:t>
            </a:r>
            <a:r>
              <a:rPr sz="2100" spc="-15" baseline="-33730" dirty="0">
                <a:latin typeface="Cambria Math"/>
                <a:cs typeface="Cambria Math"/>
              </a:rPr>
              <a:t>−</a:t>
            </a:r>
            <a:r>
              <a:rPr sz="1400" u="sng" spc="26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5</a:t>
            </a:r>
            <a:r>
              <a:rPr sz="1400" u="sng" spc="5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590"/>
              </a:lnSpc>
            </a:pPr>
            <a:r>
              <a:rPr sz="1000" spc="20" dirty="0">
                <a:latin typeface="Cambria Math"/>
                <a:cs typeface="Cambria Math"/>
              </a:rPr>
              <a:t>x→∞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070094" y="2661284"/>
            <a:ext cx="2000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97" baseline="-17857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4774946" y="2539618"/>
            <a:ext cx="497205" cy="0"/>
          </a:xfrm>
          <a:custGeom>
            <a:avLst/>
            <a:gdLst/>
            <a:ahLst/>
            <a:cxnLst/>
            <a:rect l="l" t="t" r="r" b="b"/>
            <a:pathLst>
              <a:path w="497204">
                <a:moveTo>
                  <a:pt x="0" y="0"/>
                </a:moveTo>
                <a:lnTo>
                  <a:pt x="49712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758748" y="2356231"/>
            <a:ext cx="470408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948690" algn="l"/>
                <a:tab pos="1366520" algn="l"/>
                <a:tab pos="1996439" algn="l"/>
                <a:tab pos="2713990" algn="l"/>
                <a:tab pos="3076575" algn="l"/>
                <a:tab pos="3326765" algn="l"/>
                <a:tab pos="4299585" algn="l"/>
              </a:tabLst>
            </a:pPr>
            <a:r>
              <a:rPr sz="1400" b="1" spc="-10" dirty="0">
                <a:latin typeface="Segoe Print"/>
                <a:cs typeface="Segoe Print"/>
              </a:rPr>
              <a:t>Solution:	</a:t>
            </a:r>
            <a:r>
              <a:rPr sz="1400" spc="-5" dirty="0">
                <a:latin typeface="Cambria Math"/>
                <a:cs typeface="Cambria Math"/>
              </a:rPr>
              <a:t>lim	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	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26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r>
              <a:rPr sz="2100" u="sng" spc="-7" baseline="23809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	𝑥	𝑥	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26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r>
              <a:rPr sz="2100" u="sng" spc="-7" baseline="23809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	𝑥</a:t>
            </a:r>
            <a:r>
              <a:rPr sz="2100" spc="442" baseline="23809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5613527" y="2539618"/>
            <a:ext cx="408940" cy="0"/>
          </a:xfrm>
          <a:custGeom>
            <a:avLst/>
            <a:gdLst/>
            <a:ahLst/>
            <a:cxnLst/>
            <a:rect l="l" t="t" r="r" b="b"/>
            <a:pathLst>
              <a:path w="408939">
                <a:moveTo>
                  <a:pt x="0" y="0"/>
                </a:moveTo>
                <a:lnTo>
                  <a:pt x="4087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497703" y="2493898"/>
            <a:ext cx="525145" cy="0"/>
          </a:xfrm>
          <a:custGeom>
            <a:avLst/>
            <a:gdLst/>
            <a:ahLst/>
            <a:cxnLst/>
            <a:rect l="l" t="t" r="r" b="b"/>
            <a:pathLst>
              <a:path w="525145">
                <a:moveTo>
                  <a:pt x="0" y="0"/>
                </a:moveTo>
                <a:lnTo>
                  <a:pt x="5245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5542915" y="2219070"/>
            <a:ext cx="141859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768350" algn="l"/>
                <a:tab pos="1271905" algn="l"/>
              </a:tabLst>
            </a:pPr>
            <a:r>
              <a:rPr sz="1400" spc="-5" dirty="0">
                <a:latin typeface="Cambria Math"/>
                <a:cs typeface="Cambria Math"/>
              </a:rPr>
              <a:t>2</a:t>
            </a:r>
            <a:r>
              <a:rPr sz="140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1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0	2	</a:t>
            </a:r>
            <a:r>
              <a:rPr sz="1400" u="sng" spc="-1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400" u="sng" spc="12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5485003" y="2505582"/>
            <a:ext cx="99568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768350" algn="l"/>
              </a:tabLst>
            </a:pPr>
            <a:r>
              <a:rPr sz="1400" b="1" spc="605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2</a:t>
            </a:r>
            <a:r>
              <a:rPr sz="2100" baseline="1984" dirty="0">
                <a:latin typeface="Cambria Math"/>
                <a:cs typeface="Cambria Math"/>
              </a:rPr>
              <a:t> </a:t>
            </a:r>
            <a:r>
              <a:rPr sz="2100" spc="-15" baseline="1984" dirty="0">
                <a:latin typeface="Cambria Math"/>
                <a:cs typeface="Cambria Math"/>
              </a:rPr>
              <a:t>−</a:t>
            </a:r>
            <a:r>
              <a:rPr sz="2100" spc="22" baseline="1984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0</a:t>
            </a:r>
            <a:r>
              <a:rPr sz="2100" baseline="1984" dirty="0">
                <a:latin typeface="Cambria Math"/>
                <a:cs typeface="Cambria Math"/>
              </a:rPr>
              <a:t>	</a:t>
            </a:r>
            <a:r>
              <a:rPr sz="1400" b="1" spc="605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2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6369684" y="2539618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6253860" y="2493898"/>
            <a:ext cx="213360" cy="0"/>
          </a:xfrm>
          <a:custGeom>
            <a:avLst/>
            <a:gdLst/>
            <a:ahLst/>
            <a:cxnLst/>
            <a:rect l="l" t="t" r="r" b="b"/>
            <a:pathLst>
              <a:path w="213360">
                <a:moveTo>
                  <a:pt x="0" y="0"/>
                </a:moveTo>
                <a:lnTo>
                  <a:pt x="2133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 txBox="1"/>
          <p:nvPr/>
        </p:nvSpPr>
        <p:spPr>
          <a:xfrm>
            <a:off x="6058280" y="2356231"/>
            <a:ext cx="8674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57200" algn="l"/>
              </a:tabLst>
            </a:pPr>
            <a:r>
              <a:rPr sz="1400" spc="-10" dirty="0">
                <a:latin typeface="Cambria Math"/>
                <a:cs typeface="Cambria Math"/>
              </a:rPr>
              <a:t>=	=</a:t>
            </a:r>
            <a:r>
              <a:rPr sz="1400" spc="2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987856" y="3518280"/>
            <a:ext cx="957580" cy="0"/>
          </a:xfrm>
          <a:custGeom>
            <a:avLst/>
            <a:gdLst/>
            <a:ahLst/>
            <a:cxnLst/>
            <a:rect l="l" t="t" r="r" b="b"/>
            <a:pathLst>
              <a:path w="957580">
                <a:moveTo>
                  <a:pt x="0" y="0"/>
                </a:moveTo>
                <a:lnTo>
                  <a:pt x="957376" y="0"/>
                </a:lnTo>
              </a:path>
            </a:pathLst>
          </a:custGeom>
          <a:ln w="1828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676452" y="3109340"/>
            <a:ext cx="2379345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878330" algn="l"/>
                <a:tab pos="2366010" algn="l"/>
              </a:tabLst>
            </a:pPr>
            <a:r>
              <a:rPr sz="2200" b="1" spc="5" dirty="0">
                <a:latin typeface="Wingdings"/>
                <a:cs typeface="Wingdings"/>
              </a:rPr>
              <a:t></a:t>
            </a:r>
            <a:r>
              <a:rPr sz="2200" b="1" spc="-2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Segoe Print"/>
                <a:cs typeface="Segoe Print"/>
              </a:rPr>
              <a:t>Example</a:t>
            </a:r>
            <a:r>
              <a:rPr sz="1400" spc="-60" dirty="0">
                <a:latin typeface="Segoe Print"/>
                <a:cs typeface="Segoe Print"/>
              </a:rPr>
              <a:t> </a:t>
            </a:r>
            <a:r>
              <a:rPr sz="1400" spc="10" dirty="0">
                <a:latin typeface="Segoe Print"/>
                <a:cs typeface="Segoe Print"/>
              </a:rPr>
              <a:t>5:</a:t>
            </a:r>
            <a:r>
              <a:rPr sz="1400" spc="-434" dirty="0">
                <a:latin typeface="Segoe Print"/>
                <a:cs typeface="Segoe Print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	</a:t>
            </a:r>
            <a:r>
              <a:rPr sz="1400" u="heavy" spc="-1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400" u="heavy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	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429761" y="3212972"/>
            <a:ext cx="1562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u="heavy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400" u="heavy" spc="10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841498" y="2999612"/>
            <a:ext cx="21717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2𝑥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987423" y="3331845"/>
            <a:ext cx="1558925" cy="361950"/>
          </a:xfrm>
          <a:prstGeom prst="rect">
            <a:avLst/>
          </a:prstGeom>
        </p:spPr>
        <p:txBody>
          <a:bodyPr vert="horz" wrap="square" lIns="0" tIns="1149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5"/>
              </a:spcBef>
            </a:pPr>
            <a:r>
              <a:rPr sz="1500" baseline="22222" dirty="0">
                <a:latin typeface="Cambria Math"/>
                <a:cs typeface="Cambria Math"/>
              </a:rPr>
              <a:t>𝑥→∞</a:t>
            </a:r>
            <a:r>
              <a:rPr sz="1500" baseline="-11111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-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2100" spc="277" baseline="-5952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2369185" y="3323208"/>
            <a:ext cx="1162050" cy="0"/>
          </a:xfrm>
          <a:custGeom>
            <a:avLst/>
            <a:gdLst/>
            <a:ahLst/>
            <a:cxnLst/>
            <a:rect l="l" t="t" r="r" b="b"/>
            <a:pathLst>
              <a:path w="1162050">
                <a:moveTo>
                  <a:pt x="0" y="0"/>
                </a:moveTo>
                <a:lnTo>
                  <a:pt x="1161592" y="0"/>
                </a:lnTo>
              </a:path>
            </a:pathLst>
          </a:custGeom>
          <a:ln w="1828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 txBox="1"/>
          <p:nvPr/>
        </p:nvSpPr>
        <p:spPr>
          <a:xfrm>
            <a:off x="676452" y="4051553"/>
            <a:ext cx="107569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b="1" spc="-5" dirty="0">
                <a:latin typeface="Segoe Print"/>
                <a:cs typeface="Segoe Print"/>
              </a:rPr>
              <a:t>Solutio</a:t>
            </a:r>
            <a:r>
              <a:rPr sz="1400" spc="-5" dirty="0">
                <a:latin typeface="Segoe Print"/>
                <a:cs typeface="Segoe Print"/>
              </a:rPr>
              <a:t>n:</a:t>
            </a:r>
            <a:r>
              <a:rPr sz="1400" spc="-385" dirty="0">
                <a:latin typeface="Segoe Print"/>
                <a:cs typeface="Segoe Print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2161413" y="3914393"/>
            <a:ext cx="21717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2𝑥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1914779" y="4237989"/>
            <a:ext cx="412115" cy="0"/>
          </a:xfrm>
          <a:custGeom>
            <a:avLst/>
            <a:gdLst/>
            <a:ahLst/>
            <a:cxnLst/>
            <a:rect l="l" t="t" r="r" b="b"/>
            <a:pathLst>
              <a:path w="412114">
                <a:moveTo>
                  <a:pt x="0" y="0"/>
                </a:moveTo>
                <a:lnTo>
                  <a:pt x="4117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 txBox="1"/>
          <p:nvPr/>
        </p:nvSpPr>
        <p:spPr>
          <a:xfrm>
            <a:off x="1454022" y="4207001"/>
            <a:ext cx="130556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00" spc="44" baseline="19444" dirty="0">
                <a:latin typeface="Cambria Math"/>
                <a:cs typeface="Cambria Math"/>
              </a:rPr>
              <a:t>𝑥→∞</a:t>
            </a:r>
            <a:r>
              <a:rPr sz="1000" spc="30" dirty="0">
                <a:latin typeface="Cambria Math"/>
                <a:cs typeface="Cambria Math"/>
              </a:rPr>
              <a:t> </a:t>
            </a:r>
            <a:r>
              <a:rPr sz="2100" spc="-7" baseline="3968" dirty="0">
                <a:latin typeface="Cambria Math"/>
                <a:cs typeface="Cambria Math"/>
              </a:rPr>
              <a:t>𝑥 </a:t>
            </a:r>
            <a:r>
              <a:rPr sz="2100" spc="-15" baseline="3968" dirty="0">
                <a:latin typeface="Cambria Math"/>
                <a:cs typeface="Cambria Math"/>
              </a:rPr>
              <a:t>+ </a:t>
            </a:r>
            <a:r>
              <a:rPr sz="2100" spc="-7" baseline="3968" dirty="0">
                <a:latin typeface="Cambria Math"/>
                <a:cs typeface="Cambria Math"/>
              </a:rPr>
              <a:t>2 </a:t>
            </a:r>
            <a:r>
              <a:rPr sz="2100" spc="-15" baseline="3968" dirty="0">
                <a:latin typeface="Cambria Math"/>
                <a:cs typeface="Cambria Math"/>
              </a:rPr>
              <a:t>+</a:t>
            </a:r>
            <a:r>
              <a:rPr sz="1400" spc="260" dirty="0">
                <a:latin typeface="Cambria Math"/>
                <a:cs typeface="Cambria Math"/>
              </a:rPr>
              <a:t> </a:t>
            </a:r>
            <a:r>
              <a:rPr sz="2100" spc="-7" baseline="3968" dirty="0">
                <a:latin typeface="Cambria Math"/>
                <a:cs typeface="Cambria Math"/>
              </a:rPr>
              <a:t>𝑥</a:t>
            </a:r>
            <a:endParaRPr sz="2100" baseline="3968">
              <a:latin typeface="Cambria Math"/>
              <a:cs typeface="Cambria Math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2652648" y="4241037"/>
            <a:ext cx="100965" cy="0"/>
          </a:xfrm>
          <a:custGeom>
            <a:avLst/>
            <a:gdLst/>
            <a:ahLst/>
            <a:cxnLst/>
            <a:rect l="l" t="t" r="r" b="b"/>
            <a:pathLst>
              <a:path w="100964">
                <a:moveTo>
                  <a:pt x="0" y="0"/>
                </a:moveTo>
                <a:lnTo>
                  <a:pt x="10058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798954" y="4189221"/>
            <a:ext cx="951865" cy="0"/>
          </a:xfrm>
          <a:custGeom>
            <a:avLst/>
            <a:gdLst/>
            <a:ahLst/>
            <a:cxnLst/>
            <a:rect l="l" t="t" r="r" b="b"/>
            <a:pathLst>
              <a:path w="951864">
                <a:moveTo>
                  <a:pt x="0" y="0"/>
                </a:moveTo>
                <a:lnTo>
                  <a:pt x="95128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 txBox="1"/>
          <p:nvPr/>
        </p:nvSpPr>
        <p:spPr>
          <a:xfrm>
            <a:off x="2786252" y="4051553"/>
            <a:ext cx="48831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16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𝑙𝑖𝑚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2969514" y="4210050"/>
            <a:ext cx="3206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5" dirty="0">
                <a:latin typeface="Cambria Math"/>
                <a:cs typeface="Cambria Math"/>
              </a:rPr>
              <a:t>∞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3734815" y="3774185"/>
            <a:ext cx="223520" cy="4362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1620"/>
              </a:lnSpc>
              <a:spcBef>
                <a:spcPts val="90"/>
              </a:spcBef>
            </a:pPr>
            <a:r>
              <a:rPr sz="1400" u="sng" spc="-1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2</a:t>
            </a:r>
            <a:r>
              <a:rPr sz="1400" u="sng" spc="4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𝑥</a:t>
            </a:r>
            <a:endParaRPr sz="1400">
              <a:latin typeface="Cambria Math"/>
              <a:cs typeface="Cambria Math"/>
            </a:endParaRPr>
          </a:p>
          <a:p>
            <a:pPr marL="60960">
              <a:lnSpc>
                <a:spcPts val="1620"/>
              </a:lnSpc>
            </a:pPr>
            <a:r>
              <a:rPr sz="1400" spc="-5" dirty="0">
                <a:latin typeface="Cambria Math"/>
                <a:cs typeface="Cambria Math"/>
              </a:rPr>
              <a:t>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3488182" y="4234941"/>
            <a:ext cx="412115" cy="0"/>
          </a:xfrm>
          <a:custGeom>
            <a:avLst/>
            <a:gdLst/>
            <a:ahLst/>
            <a:cxnLst/>
            <a:rect l="l" t="t" r="r" b="b"/>
            <a:pathLst>
              <a:path w="412114">
                <a:moveTo>
                  <a:pt x="0" y="0"/>
                </a:moveTo>
                <a:lnTo>
                  <a:pt x="4117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4223003" y="4237989"/>
            <a:ext cx="100965" cy="0"/>
          </a:xfrm>
          <a:custGeom>
            <a:avLst/>
            <a:gdLst/>
            <a:ahLst/>
            <a:cxnLst/>
            <a:rect l="l" t="t" r="r" b="b"/>
            <a:pathLst>
              <a:path w="100964">
                <a:moveTo>
                  <a:pt x="0" y="0"/>
                </a:moveTo>
                <a:lnTo>
                  <a:pt x="1005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 txBox="1"/>
          <p:nvPr/>
        </p:nvSpPr>
        <p:spPr>
          <a:xfrm>
            <a:off x="3359658" y="4203953"/>
            <a:ext cx="974090" cy="4235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1570"/>
              </a:lnSpc>
              <a:spcBef>
                <a:spcPts val="90"/>
              </a:spcBef>
            </a:pPr>
            <a:r>
              <a:rPr sz="1400" b="1" u="sng" spc="-3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60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2100" u="sng" spc="-7" baseline="3968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𝑥 </a:t>
            </a:r>
            <a:r>
              <a:rPr sz="2100" u="sng" spc="-15" baseline="3968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+ </a:t>
            </a:r>
            <a:r>
              <a:rPr sz="2100" u="sng" spc="-7" baseline="3968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2</a:t>
            </a:r>
            <a:r>
              <a:rPr sz="2100" spc="-7" baseline="3968" dirty="0">
                <a:latin typeface="Cambria Math"/>
                <a:cs typeface="Cambria Math"/>
              </a:rPr>
              <a:t> </a:t>
            </a:r>
            <a:r>
              <a:rPr sz="2100" spc="-15" baseline="-29761" dirty="0">
                <a:latin typeface="Cambria Math"/>
                <a:cs typeface="Cambria Math"/>
              </a:rPr>
              <a:t>+</a:t>
            </a:r>
            <a:r>
              <a:rPr sz="1400" u="sng" spc="28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2100" u="sng" spc="30" baseline="3968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𝑥</a:t>
            </a:r>
            <a:endParaRPr sz="2100" baseline="3968">
              <a:latin typeface="Cambria Math"/>
              <a:cs typeface="Cambria Math"/>
            </a:endParaRPr>
          </a:p>
          <a:p>
            <a:pPr marL="222885">
              <a:lnSpc>
                <a:spcPts val="1570"/>
              </a:lnSpc>
              <a:tabLst>
                <a:tab pos="802005" algn="l"/>
              </a:tabLst>
            </a:pPr>
            <a:r>
              <a:rPr sz="1400" spc="-5" dirty="0">
                <a:latin typeface="Cambria Math"/>
                <a:cs typeface="Cambria Math"/>
              </a:rPr>
              <a:t>𝑥	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3354070" y="4189221"/>
            <a:ext cx="988060" cy="0"/>
          </a:xfrm>
          <a:custGeom>
            <a:avLst/>
            <a:gdLst/>
            <a:ahLst/>
            <a:cxnLst/>
            <a:rect l="l" t="t" r="r" b="b"/>
            <a:pathLst>
              <a:path w="988060">
                <a:moveTo>
                  <a:pt x="0" y="0"/>
                </a:moveTo>
                <a:lnTo>
                  <a:pt x="98785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 txBox="1"/>
          <p:nvPr/>
        </p:nvSpPr>
        <p:spPr>
          <a:xfrm>
            <a:off x="4377944" y="4051553"/>
            <a:ext cx="48514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14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𝑙𝑖𝑚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5414898" y="3914393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5076697" y="4231893"/>
            <a:ext cx="412115" cy="0"/>
          </a:xfrm>
          <a:custGeom>
            <a:avLst/>
            <a:gdLst/>
            <a:ahLst/>
            <a:cxnLst/>
            <a:rect l="l" t="t" r="r" b="b"/>
            <a:pathLst>
              <a:path w="412114">
                <a:moveTo>
                  <a:pt x="0" y="0"/>
                </a:moveTo>
                <a:lnTo>
                  <a:pt x="41178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 txBox="1"/>
          <p:nvPr/>
        </p:nvSpPr>
        <p:spPr>
          <a:xfrm>
            <a:off x="4558029" y="4200905"/>
            <a:ext cx="147129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4175">
              <a:lnSpc>
                <a:spcPts val="700"/>
              </a:lnSpc>
              <a:spcBef>
                <a:spcPts val="90"/>
              </a:spcBef>
            </a:pPr>
            <a:r>
              <a:rPr sz="2100" b="1" spc="1125" baseline="-27777" dirty="0">
                <a:latin typeface="Cambria Math"/>
                <a:cs typeface="Cambria Math"/>
              </a:rPr>
              <a:t> </a:t>
            </a:r>
            <a:r>
              <a:rPr sz="1400" u="sng" spc="-3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𝑥 </a:t>
            </a:r>
            <a:r>
              <a:rPr sz="1400" u="sng" spc="-1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+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2</a:t>
            </a:r>
            <a:r>
              <a:rPr sz="1400" spc="-5" dirty="0">
                <a:latin typeface="Cambria Math"/>
                <a:cs typeface="Cambria Math"/>
              </a:rPr>
              <a:t> </a:t>
            </a:r>
            <a:r>
              <a:rPr sz="2100" spc="-15" baseline="-33730" dirty="0">
                <a:latin typeface="Cambria Math"/>
                <a:cs typeface="Cambria Math"/>
              </a:rPr>
              <a:t>+</a:t>
            </a:r>
            <a:r>
              <a:rPr sz="1400" u="sng" spc="17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𝑥</a:t>
            </a:r>
            <a:r>
              <a:rPr sz="1400" u="sng" spc="8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590"/>
              </a:lnSpc>
            </a:pPr>
            <a:r>
              <a:rPr sz="1000" spc="30" dirty="0">
                <a:latin typeface="Cambria Math"/>
                <a:cs typeface="Cambria Math"/>
              </a:rPr>
              <a:t>𝑥→∞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5176773" y="4353305"/>
            <a:ext cx="84074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652780" algn="l"/>
              </a:tabLst>
            </a:pPr>
            <a:r>
              <a:rPr sz="2100" spc="97" baseline="-17857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2	</a:t>
            </a:r>
            <a:r>
              <a:rPr sz="2100" spc="97" baseline="-17857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5829934" y="4250181"/>
            <a:ext cx="186690" cy="0"/>
          </a:xfrm>
          <a:custGeom>
            <a:avLst/>
            <a:gdLst/>
            <a:ahLst/>
            <a:cxnLst/>
            <a:rect l="l" t="t" r="r" b="b"/>
            <a:pathLst>
              <a:path w="186689">
                <a:moveTo>
                  <a:pt x="0" y="0"/>
                </a:moveTo>
                <a:lnTo>
                  <a:pt x="18623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4942585" y="4189221"/>
            <a:ext cx="1070610" cy="0"/>
          </a:xfrm>
          <a:custGeom>
            <a:avLst/>
            <a:gdLst/>
            <a:ahLst/>
            <a:cxnLst/>
            <a:rect l="l" t="t" r="r" b="b"/>
            <a:pathLst>
              <a:path w="1070610">
                <a:moveTo>
                  <a:pt x="0" y="0"/>
                </a:moveTo>
                <a:lnTo>
                  <a:pt x="107045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 txBox="1"/>
          <p:nvPr/>
        </p:nvSpPr>
        <p:spPr>
          <a:xfrm>
            <a:off x="1816735" y="4993639"/>
            <a:ext cx="3206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5" dirty="0">
                <a:latin typeface="Cambria Math"/>
                <a:cs typeface="Cambria Math"/>
              </a:rPr>
              <a:t>∞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2524125" y="5139943"/>
            <a:ext cx="113030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08940" algn="l"/>
                <a:tab pos="942340" algn="l"/>
              </a:tabLst>
            </a:pPr>
            <a:r>
              <a:rPr sz="2100" spc="97" baseline="-17857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2	</a:t>
            </a:r>
            <a:r>
              <a:rPr sz="2100" spc="97" baseline="-17857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2	</a:t>
            </a:r>
            <a:r>
              <a:rPr sz="2100" spc="97" baseline="-17857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2402713" y="4972557"/>
            <a:ext cx="1247775" cy="0"/>
          </a:xfrm>
          <a:custGeom>
            <a:avLst/>
            <a:gdLst/>
            <a:ahLst/>
            <a:cxnLst/>
            <a:rect l="l" t="t" r="r" b="b"/>
            <a:pathLst>
              <a:path w="1247775">
                <a:moveTo>
                  <a:pt x="0" y="0"/>
                </a:moveTo>
                <a:lnTo>
                  <a:pt x="1247241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 txBox="1"/>
          <p:nvPr/>
        </p:nvSpPr>
        <p:spPr>
          <a:xfrm>
            <a:off x="2963417" y="4697729"/>
            <a:ext cx="173037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619250" algn="l"/>
              </a:tabLst>
            </a:pPr>
            <a:r>
              <a:rPr sz="1400" spc="-5" dirty="0">
                <a:latin typeface="Cambria Math"/>
                <a:cs typeface="Cambria Math"/>
              </a:rPr>
              <a:t>2	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2390013" y="4987543"/>
            <a:ext cx="267271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490980" algn="l"/>
              </a:tabLst>
            </a:pPr>
            <a:r>
              <a:rPr sz="2100" spc="1117" baseline="-27777" dirty="0">
                <a:latin typeface="Cambria Math"/>
                <a:cs typeface="Cambria Math"/>
              </a:rPr>
              <a:t> </a:t>
            </a:r>
            <a:r>
              <a:rPr sz="1400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𝑥 </a:t>
            </a:r>
            <a:r>
              <a:rPr sz="1400" spc="-5" dirty="0">
                <a:latin typeface="Cambria Math"/>
                <a:cs typeface="Cambria Math"/>
              </a:rPr>
              <a:t> </a:t>
            </a:r>
            <a:r>
              <a:rPr sz="2100" spc="-15" baseline="-33730" dirty="0">
                <a:latin typeface="Cambria Math"/>
                <a:cs typeface="Cambria Math"/>
              </a:rPr>
              <a:t>+ </a:t>
            </a:r>
            <a:r>
              <a:rPr sz="1400" u="sng" spc="-1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2 </a:t>
            </a:r>
            <a:r>
              <a:rPr sz="1400" spc="175" dirty="0">
                <a:latin typeface="Cambria Math"/>
                <a:cs typeface="Cambria Math"/>
              </a:rPr>
              <a:t> </a:t>
            </a:r>
            <a:r>
              <a:rPr sz="2100" spc="-15" baseline="-33730" dirty="0">
                <a:latin typeface="Cambria Math"/>
                <a:cs typeface="Cambria Math"/>
              </a:rPr>
              <a:t>+   </a:t>
            </a:r>
            <a:r>
              <a:rPr sz="1400" u="sng" spc="-1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400" u="sng" spc="21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𝑥</a:t>
            </a:r>
            <a:r>
              <a:rPr sz="1400" spc="-5" dirty="0">
                <a:latin typeface="Cambria Math"/>
                <a:cs typeface="Cambria Math"/>
              </a:rPr>
              <a:t>	</a:t>
            </a:r>
            <a:r>
              <a:rPr sz="1500" spc="44" baseline="19444" dirty="0">
                <a:latin typeface="Cambria Math"/>
                <a:cs typeface="Cambria Math"/>
              </a:rPr>
              <a:t>𝑥→∞</a:t>
            </a:r>
            <a:r>
              <a:rPr sz="1000" spc="30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0 </a:t>
            </a:r>
            <a:r>
              <a:rPr sz="2100" spc="-15" baseline="1984" dirty="0">
                <a:latin typeface="Cambria Math"/>
                <a:cs typeface="Cambria Math"/>
              </a:rPr>
              <a:t>+ </a:t>
            </a:r>
            <a:r>
              <a:rPr sz="2100" spc="-7" baseline="1984" dirty="0">
                <a:latin typeface="Cambria Math"/>
                <a:cs typeface="Cambria Math"/>
              </a:rPr>
              <a:t>0 </a:t>
            </a:r>
            <a:r>
              <a:rPr sz="2100" spc="-15" baseline="1984" dirty="0">
                <a:latin typeface="Cambria Math"/>
                <a:cs typeface="Cambria Math"/>
              </a:rPr>
              <a:t>+</a:t>
            </a:r>
            <a:r>
              <a:rPr sz="2100" spc="-120" baseline="1984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0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4213859" y="4972557"/>
            <a:ext cx="835660" cy="0"/>
          </a:xfrm>
          <a:custGeom>
            <a:avLst/>
            <a:gdLst/>
            <a:ahLst/>
            <a:cxnLst/>
            <a:rect l="l" t="t" r="r" b="b"/>
            <a:pathLst>
              <a:path w="835660">
                <a:moveTo>
                  <a:pt x="0" y="0"/>
                </a:moveTo>
                <a:lnTo>
                  <a:pt x="83545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 txBox="1"/>
          <p:nvPr/>
        </p:nvSpPr>
        <p:spPr>
          <a:xfrm>
            <a:off x="5268595" y="4697729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5268595" y="4954015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5281295" y="4972557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 txBox="1"/>
          <p:nvPr/>
        </p:nvSpPr>
        <p:spPr>
          <a:xfrm>
            <a:off x="1835023" y="4834889"/>
            <a:ext cx="3938904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701675" algn="l"/>
                <a:tab pos="1320165" algn="l"/>
                <a:tab pos="1631314" algn="l"/>
                <a:tab pos="1853564" algn="l"/>
                <a:tab pos="2494280" algn="l"/>
                <a:tab pos="2939415" algn="l"/>
                <a:tab pos="3262629" algn="l"/>
                <a:tab pos="3595370" algn="l"/>
              </a:tabLst>
            </a:pPr>
            <a:r>
              <a:rPr sz="1400" spc="-5" dirty="0">
                <a:latin typeface="Cambria Math"/>
                <a:cs typeface="Cambria Math"/>
              </a:rPr>
              <a:t>𝑙𝑖𝑚</a:t>
            </a:r>
            <a:r>
              <a:rPr sz="1400" spc="27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	</a:t>
            </a:r>
            <a:r>
              <a:rPr sz="1400" u="sng" spc="-1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	</a:t>
            </a:r>
            <a:r>
              <a:rPr sz="1400" spc="-10" dirty="0">
                <a:latin typeface="Cambria Math"/>
                <a:cs typeface="Cambria Math"/>
              </a:rPr>
              <a:t>	</a:t>
            </a:r>
            <a:r>
              <a:rPr sz="1400" u="sng" spc="-1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	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24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𝑙𝑖𝑚	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	</a:t>
            </a:r>
            <a:r>
              <a:rPr sz="1400" spc="-5" dirty="0">
                <a:latin typeface="Cambria Math"/>
                <a:cs typeface="Cambria Math"/>
              </a:rPr>
              <a:t>	</a:t>
            </a:r>
            <a:r>
              <a:rPr sz="1400" spc="-10" dirty="0">
                <a:latin typeface="Cambria Math"/>
                <a:cs typeface="Cambria Math"/>
              </a:rPr>
              <a:t>=	= ∞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2789682" y="6017767"/>
            <a:ext cx="28448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-10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5" dirty="0">
                <a:latin typeface="Segoe Print"/>
                <a:cs typeface="Segoe Print"/>
              </a:rPr>
              <a:t>∞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676452" y="5694679"/>
            <a:ext cx="2654300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131695" algn="l"/>
              </a:tabLst>
            </a:pPr>
            <a:r>
              <a:rPr sz="2200" b="1" spc="-5" dirty="0">
                <a:latin typeface="Wingdings"/>
                <a:cs typeface="Wingdings"/>
              </a:rPr>
              <a:t></a:t>
            </a: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Example</a:t>
            </a:r>
            <a:r>
              <a:rPr sz="1400" b="1" u="heavy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6</a:t>
            </a:r>
            <a:r>
              <a:rPr sz="1400" b="1" dirty="0">
                <a:latin typeface="Segoe Print"/>
                <a:cs typeface="Segoe Print"/>
              </a:rPr>
              <a:t>:</a:t>
            </a:r>
            <a:r>
              <a:rPr sz="1400" b="1" spc="-220" dirty="0">
                <a:latin typeface="Segoe Print"/>
                <a:cs typeface="Segoe Print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Compute	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r>
              <a:rPr sz="1400" spc="114" dirty="0">
                <a:latin typeface="Cambria Math"/>
                <a:cs typeface="Cambria Math"/>
              </a:rPr>
              <a:t> </a:t>
            </a:r>
            <a:r>
              <a:rPr sz="2200" b="1" spc="1180" dirty="0">
                <a:latin typeface="Cambria Math"/>
                <a:cs typeface="Cambria Math"/>
              </a:rPr>
              <a:t> </a:t>
            </a:r>
            <a:endParaRPr sz="2200">
              <a:latin typeface="Cambria Math"/>
              <a:cs typeface="Cambria Math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3304794" y="5584951"/>
            <a:ext cx="47117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5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3304794" y="5987287"/>
            <a:ext cx="47117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5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3317494" y="5908547"/>
            <a:ext cx="451484" cy="0"/>
          </a:xfrm>
          <a:custGeom>
            <a:avLst/>
            <a:gdLst/>
            <a:ahLst/>
            <a:cxnLst/>
            <a:rect l="l" t="t" r="r" b="b"/>
            <a:pathLst>
              <a:path w="451485">
                <a:moveTo>
                  <a:pt x="0" y="0"/>
                </a:moveTo>
                <a:lnTo>
                  <a:pt x="451408" y="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3317494" y="5597651"/>
            <a:ext cx="451484" cy="0"/>
          </a:xfrm>
          <a:custGeom>
            <a:avLst/>
            <a:gdLst/>
            <a:ahLst/>
            <a:cxnLst/>
            <a:rect l="l" t="t" r="r" b="b"/>
            <a:pathLst>
              <a:path w="451485">
                <a:moveTo>
                  <a:pt x="0" y="0"/>
                </a:moveTo>
                <a:lnTo>
                  <a:pt x="451408" y="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 txBox="1"/>
          <p:nvPr/>
        </p:nvSpPr>
        <p:spPr>
          <a:xfrm>
            <a:off x="947724" y="6673341"/>
            <a:ext cx="13684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918210" algn="l"/>
              </a:tabLst>
            </a:pPr>
            <a:r>
              <a:rPr sz="1400" b="1" spc="-10" dirty="0">
                <a:latin typeface="Segoe Print"/>
                <a:cs typeface="Segoe Print"/>
              </a:rPr>
              <a:t>Solution:	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r>
              <a:rPr sz="1400" spc="140" dirty="0">
                <a:latin typeface="Cambria Math"/>
                <a:cs typeface="Cambria Math"/>
              </a:rPr>
              <a:t> </a:t>
            </a:r>
            <a:r>
              <a:rPr sz="2100" b="1" spc="1139" baseline="3968" dirty="0">
                <a:latin typeface="Cambria Math"/>
                <a:cs typeface="Cambria Math"/>
              </a:rPr>
              <a:t> </a:t>
            </a:r>
            <a:endParaRPr sz="2100" baseline="3968">
              <a:latin typeface="Cambria Math"/>
              <a:cs typeface="Cambria Math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2289429" y="6536181"/>
            <a:ext cx="43434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3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1831975" y="6792214"/>
            <a:ext cx="89217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69900" algn="l"/>
              </a:tabLst>
            </a:pPr>
            <a:r>
              <a:rPr sz="1500" spc="30" baseline="2777" dirty="0">
                <a:latin typeface="Cambria Math"/>
                <a:cs typeface="Cambria Math"/>
              </a:rPr>
              <a:t>x→∞	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3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2302129" y="6811009"/>
            <a:ext cx="411480" cy="0"/>
          </a:xfrm>
          <a:custGeom>
            <a:avLst/>
            <a:gdLst/>
            <a:ahLst/>
            <a:cxnLst/>
            <a:rect l="l" t="t" r="r" b="b"/>
            <a:pathLst>
              <a:path w="411480">
                <a:moveTo>
                  <a:pt x="0" y="0"/>
                </a:moveTo>
                <a:lnTo>
                  <a:pt x="41148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2305176" y="6503161"/>
            <a:ext cx="411480" cy="0"/>
          </a:xfrm>
          <a:custGeom>
            <a:avLst/>
            <a:gdLst/>
            <a:ahLst/>
            <a:cxnLst/>
            <a:rect l="l" t="t" r="r" b="b"/>
            <a:pathLst>
              <a:path w="411480">
                <a:moveTo>
                  <a:pt x="0" y="0"/>
                </a:moveTo>
                <a:lnTo>
                  <a:pt x="41148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 txBox="1"/>
          <p:nvPr/>
        </p:nvSpPr>
        <p:spPr>
          <a:xfrm>
            <a:off x="2746629" y="6673341"/>
            <a:ext cx="61214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2100" spc="82" baseline="3968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3387090" y="6536181"/>
            <a:ext cx="43497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3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3067050" y="6792214"/>
            <a:ext cx="75501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00" spc="22" baseline="2777" dirty="0">
                <a:latin typeface="Cambria Math"/>
                <a:cs typeface="Cambria Math"/>
              </a:rPr>
              <a:t>x→∞ </a:t>
            </a:r>
            <a:r>
              <a:rPr sz="1400" spc="-5" dirty="0">
                <a:latin typeface="Cambria Math"/>
                <a:cs typeface="Cambria Math"/>
              </a:rPr>
              <a:t>𝑥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2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3399790" y="6811009"/>
            <a:ext cx="412115" cy="0"/>
          </a:xfrm>
          <a:custGeom>
            <a:avLst/>
            <a:gdLst/>
            <a:ahLst/>
            <a:cxnLst/>
            <a:rect l="l" t="t" r="r" b="b"/>
            <a:pathLst>
              <a:path w="412114">
                <a:moveTo>
                  <a:pt x="0" y="0"/>
                </a:moveTo>
                <a:lnTo>
                  <a:pt x="41178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3079750" y="6503161"/>
            <a:ext cx="735330" cy="0"/>
          </a:xfrm>
          <a:custGeom>
            <a:avLst/>
            <a:gdLst/>
            <a:ahLst/>
            <a:cxnLst/>
            <a:rect l="l" t="t" r="r" b="b"/>
            <a:pathLst>
              <a:path w="735329">
                <a:moveTo>
                  <a:pt x="0" y="0"/>
                </a:moveTo>
                <a:lnTo>
                  <a:pt x="73487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 txBox="1"/>
          <p:nvPr/>
        </p:nvSpPr>
        <p:spPr>
          <a:xfrm>
            <a:off x="4484878" y="6395973"/>
            <a:ext cx="43434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u="sng" spc="-3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𝑥</a:t>
            </a:r>
            <a:r>
              <a:rPr sz="1400" spc="-5" dirty="0">
                <a:latin typeface="Cambria Math"/>
                <a:cs typeface="Cambria Math"/>
              </a:rPr>
              <a:t> </a:t>
            </a:r>
            <a:r>
              <a:rPr sz="2100" spc="-15" baseline="-33730" dirty="0">
                <a:latin typeface="Cambria Math"/>
                <a:cs typeface="Cambria Math"/>
              </a:rPr>
              <a:t>+</a:t>
            </a:r>
            <a:r>
              <a:rPr sz="2100" spc="-120" baseline="-33730" dirty="0">
                <a:latin typeface="Cambria Math"/>
                <a:cs typeface="Cambria Math"/>
              </a:rPr>
              <a:t>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4164584" y="6767829"/>
            <a:ext cx="75501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00" spc="30" baseline="-5555" dirty="0">
                <a:latin typeface="Cambria Math"/>
                <a:cs typeface="Cambria Math"/>
              </a:rPr>
              <a:t>x→∞</a:t>
            </a:r>
            <a:r>
              <a:rPr sz="1000" u="sng" spc="2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𝑥</a:t>
            </a:r>
            <a:r>
              <a:rPr sz="1400" spc="-5" dirty="0">
                <a:latin typeface="Cambria Math"/>
                <a:cs typeface="Cambria Math"/>
              </a:rPr>
              <a:t> </a:t>
            </a:r>
            <a:r>
              <a:rPr sz="2100" spc="-15" baseline="-33730" dirty="0">
                <a:latin typeface="Cambria Math"/>
                <a:cs typeface="Cambria Math"/>
              </a:rPr>
              <a:t>+</a:t>
            </a:r>
            <a:r>
              <a:rPr sz="2100" spc="-60" baseline="-33730" dirty="0">
                <a:latin typeface="Cambria Math"/>
                <a:cs typeface="Cambria Math"/>
              </a:rPr>
              <a:t>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4484878" y="6965950"/>
            <a:ext cx="43053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23215" algn="l"/>
              </a:tabLst>
            </a:pPr>
            <a:r>
              <a:rPr sz="1400" spc="-10" dirty="0">
                <a:latin typeface="Cambria Math"/>
                <a:cs typeface="Cambria Math"/>
              </a:rPr>
              <a:t>𝑥	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6" name="object 116"/>
          <p:cNvSpPr/>
          <p:nvPr/>
        </p:nvSpPr>
        <p:spPr>
          <a:xfrm>
            <a:off x="4177284" y="6417817"/>
            <a:ext cx="735330" cy="0"/>
          </a:xfrm>
          <a:custGeom>
            <a:avLst/>
            <a:gdLst/>
            <a:ahLst/>
            <a:cxnLst/>
            <a:rect l="l" t="t" r="r" b="b"/>
            <a:pathLst>
              <a:path w="735329">
                <a:moveTo>
                  <a:pt x="0" y="0"/>
                </a:moveTo>
                <a:lnTo>
                  <a:pt x="73487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 txBox="1"/>
          <p:nvPr/>
        </p:nvSpPr>
        <p:spPr>
          <a:xfrm>
            <a:off x="5585586" y="6502653"/>
            <a:ext cx="43434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65" dirty="0">
                <a:latin typeface="Cambria Math"/>
                <a:cs typeface="Cambria Math"/>
              </a:rPr>
              <a:t> </a:t>
            </a:r>
            <a:r>
              <a:rPr sz="2100" u="sng" spc="-7" baseline="3373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</a:t>
            </a:r>
            <a:endParaRPr sz="2100" baseline="33730">
              <a:latin typeface="Cambria Math"/>
              <a:cs typeface="Cambria Math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3844544" y="6673341"/>
            <a:ext cx="217868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963294" algn="l"/>
                <a:tab pos="2064385" algn="l"/>
              </a:tabLst>
            </a:pP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90" dirty="0">
                <a:latin typeface="Cambria Math"/>
                <a:cs typeface="Cambria Math"/>
              </a:rPr>
              <a:t> </a:t>
            </a:r>
            <a:r>
              <a:rPr sz="1400" b="1" spc="765" dirty="0">
                <a:latin typeface="Cambria Math"/>
                <a:cs typeface="Cambria Math"/>
              </a:rPr>
              <a:t> </a:t>
            </a:r>
            <a:r>
              <a:rPr sz="1400" b="1" spc="-12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r>
              <a:rPr sz="1400" spc="114" dirty="0">
                <a:latin typeface="Cambria Math"/>
                <a:cs typeface="Cambria Math"/>
              </a:rPr>
              <a:t> </a:t>
            </a:r>
            <a:r>
              <a:rPr sz="2100" u="sng" spc="-532" baseline="23809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100" u="sng" spc="-15" baseline="23809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𝑥</a:t>
            </a:r>
            <a:r>
              <a:rPr sz="2100" u="sng" baseline="23809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	</a:t>
            </a:r>
            <a:r>
              <a:rPr sz="2100" u="sng" spc="-15" baseline="23809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𝑥</a:t>
            </a:r>
            <a:r>
              <a:rPr sz="2100" spc="112" baseline="23809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90" dirty="0">
                <a:latin typeface="Cambria Math"/>
                <a:cs typeface="Cambria Math"/>
              </a:rPr>
              <a:t> </a:t>
            </a:r>
            <a:r>
              <a:rPr sz="1400" b="1" spc="765" dirty="0">
                <a:latin typeface="Cambria Math"/>
                <a:cs typeface="Cambria Math"/>
              </a:rPr>
              <a:t> </a:t>
            </a:r>
            <a:r>
              <a:rPr sz="1400" b="1" spc="-12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r>
              <a:rPr sz="1400" spc="114" dirty="0">
                <a:latin typeface="Cambria Math"/>
                <a:cs typeface="Cambria Math"/>
              </a:rPr>
              <a:t> </a:t>
            </a:r>
            <a:r>
              <a:rPr sz="2100" u="sng" spc="-7" baseline="23809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100" u="sng" baseline="23809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2100" u="sng" spc="60" baseline="23809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𝑥</a:t>
            </a:r>
            <a:endParaRPr sz="2100" baseline="23809">
              <a:latin typeface="Cambria Math"/>
              <a:cs typeface="Cambria Math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5265546" y="6783069"/>
            <a:ext cx="75438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00" spc="20" dirty="0">
                <a:latin typeface="Cambria Math"/>
                <a:cs typeface="Cambria Math"/>
              </a:rPr>
              <a:t>x→∞ </a:t>
            </a:r>
            <a:r>
              <a:rPr sz="2100" spc="-7" baseline="-27777" dirty="0">
                <a:latin typeface="Cambria Math"/>
                <a:cs typeface="Cambria Math"/>
              </a:rPr>
              <a:t>1 </a:t>
            </a:r>
            <a:r>
              <a:rPr sz="2100" spc="-15" baseline="-27777" dirty="0">
                <a:latin typeface="Cambria Math"/>
                <a:cs typeface="Cambria Math"/>
              </a:rPr>
              <a:t>+</a:t>
            </a:r>
            <a:r>
              <a:rPr sz="2100" spc="-37" baseline="-27777" dirty="0">
                <a:latin typeface="Cambria Math"/>
                <a:cs typeface="Cambria Math"/>
              </a:rPr>
              <a:t> </a:t>
            </a:r>
            <a:r>
              <a:rPr sz="2100" u="sng" spc="-7" baseline="3968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2</a:t>
            </a:r>
            <a:endParaRPr sz="2100" baseline="3968">
              <a:latin typeface="Cambria Math"/>
              <a:cs typeface="Cambria Math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5896483" y="6965950"/>
            <a:ext cx="120014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5278246" y="6417817"/>
            <a:ext cx="735330" cy="0"/>
          </a:xfrm>
          <a:custGeom>
            <a:avLst/>
            <a:gdLst/>
            <a:ahLst/>
            <a:cxnLst/>
            <a:rect l="l" t="t" r="r" b="b"/>
            <a:pathLst>
              <a:path w="735329">
                <a:moveTo>
                  <a:pt x="0" y="0"/>
                </a:moveTo>
                <a:lnTo>
                  <a:pt x="73487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 txBox="1"/>
          <p:nvPr/>
        </p:nvSpPr>
        <p:spPr>
          <a:xfrm>
            <a:off x="2694813" y="7329042"/>
            <a:ext cx="46228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-7" baseline="-33730" dirty="0">
                <a:latin typeface="Cambria Math"/>
                <a:cs typeface="Cambria Math"/>
              </a:rPr>
              <a:t>1 </a:t>
            </a:r>
            <a:r>
              <a:rPr sz="2100" spc="-15" baseline="-33730" dirty="0">
                <a:latin typeface="Cambria Math"/>
                <a:cs typeface="Cambria Math"/>
              </a:rPr>
              <a:t>+</a:t>
            </a:r>
            <a:r>
              <a:rPr sz="1400" u="sng" spc="14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2694813" y="7697851"/>
            <a:ext cx="46228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-7" baseline="-33730" dirty="0">
                <a:latin typeface="Cambria Math"/>
                <a:cs typeface="Cambria Math"/>
              </a:rPr>
              <a:t>1 </a:t>
            </a:r>
            <a:r>
              <a:rPr sz="2100" spc="-15" baseline="-33730" dirty="0">
                <a:latin typeface="Cambria Math"/>
                <a:cs typeface="Cambria Math"/>
              </a:rPr>
              <a:t>+</a:t>
            </a:r>
            <a:r>
              <a:rPr sz="1400" u="sng" spc="14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3006089" y="7895970"/>
            <a:ext cx="17589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∞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5" name="object 125"/>
          <p:cNvSpPr/>
          <p:nvPr/>
        </p:nvSpPr>
        <p:spPr>
          <a:xfrm>
            <a:off x="2707513" y="7341361"/>
            <a:ext cx="461009" cy="0"/>
          </a:xfrm>
          <a:custGeom>
            <a:avLst/>
            <a:gdLst/>
            <a:ahLst/>
            <a:cxnLst/>
            <a:rect l="l" t="t" r="r" b="b"/>
            <a:pathLst>
              <a:path w="461010">
                <a:moveTo>
                  <a:pt x="0" y="0"/>
                </a:moveTo>
                <a:lnTo>
                  <a:pt x="46055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 txBox="1"/>
          <p:nvPr/>
        </p:nvSpPr>
        <p:spPr>
          <a:xfrm>
            <a:off x="2374773" y="7603363"/>
            <a:ext cx="117348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643890" algn="l"/>
              </a:tabLst>
            </a:pP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2100" u="sng" spc="-15" baseline="23809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	∞</a:t>
            </a:r>
            <a:r>
              <a:rPr sz="2100" spc="82" baseline="23809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90" dirty="0">
                <a:latin typeface="Cambria Math"/>
                <a:cs typeface="Cambria Math"/>
              </a:rPr>
              <a:t> </a:t>
            </a:r>
            <a:r>
              <a:rPr sz="2100" spc="1132" baseline="5952" dirty="0">
                <a:latin typeface="Cambria Math"/>
                <a:cs typeface="Cambria Math"/>
              </a:rPr>
              <a:t> </a:t>
            </a:r>
            <a:endParaRPr sz="2100" baseline="5952">
              <a:latin typeface="Cambria Math"/>
              <a:cs typeface="Cambria Math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3524250" y="7466202"/>
            <a:ext cx="915669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768350" algn="l"/>
              </a:tabLst>
            </a:pPr>
            <a:r>
              <a:rPr sz="1400" spc="-5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7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0	</a:t>
            </a:r>
            <a:r>
              <a:rPr sz="1400" u="sng" spc="-1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400" u="sng" spc="12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3524250" y="7722234"/>
            <a:ext cx="43497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6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3536950" y="7741031"/>
            <a:ext cx="408940" cy="0"/>
          </a:xfrm>
          <a:custGeom>
            <a:avLst/>
            <a:gdLst/>
            <a:ahLst/>
            <a:cxnLst/>
            <a:rect l="l" t="t" r="r" b="b"/>
            <a:pathLst>
              <a:path w="408939">
                <a:moveTo>
                  <a:pt x="0" y="0"/>
                </a:moveTo>
                <a:lnTo>
                  <a:pt x="4087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3533902" y="7427086"/>
            <a:ext cx="408940" cy="0"/>
          </a:xfrm>
          <a:custGeom>
            <a:avLst/>
            <a:gdLst/>
            <a:ahLst/>
            <a:cxnLst/>
            <a:rect l="l" t="t" r="r" b="b"/>
            <a:pathLst>
              <a:path w="408939">
                <a:moveTo>
                  <a:pt x="0" y="0"/>
                </a:moveTo>
                <a:lnTo>
                  <a:pt x="4087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 txBox="1"/>
          <p:nvPr/>
        </p:nvSpPr>
        <p:spPr>
          <a:xfrm>
            <a:off x="3981703" y="7603363"/>
            <a:ext cx="75184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19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948232" y="8783701"/>
            <a:ext cx="1009650" cy="0"/>
          </a:xfrm>
          <a:custGeom>
            <a:avLst/>
            <a:gdLst/>
            <a:ahLst/>
            <a:cxnLst/>
            <a:rect l="l" t="t" r="r" b="b"/>
            <a:pathLst>
              <a:path w="1009650">
                <a:moveTo>
                  <a:pt x="0" y="0"/>
                </a:moveTo>
                <a:lnTo>
                  <a:pt x="1009192" y="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 txBox="1"/>
          <p:nvPr/>
        </p:nvSpPr>
        <p:spPr>
          <a:xfrm>
            <a:off x="676452" y="8374760"/>
            <a:ext cx="2355850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00" b="1" spc="-5" dirty="0">
                <a:latin typeface="Wingdings"/>
                <a:cs typeface="Wingdings"/>
              </a:rPr>
              <a:t></a:t>
            </a:r>
            <a:r>
              <a:rPr sz="1400" spc="-5" dirty="0">
                <a:latin typeface="Segoe Print"/>
                <a:cs typeface="Segoe Print"/>
              </a:rPr>
              <a:t>Example </a:t>
            </a:r>
            <a:r>
              <a:rPr sz="1400" spc="-10" dirty="0">
                <a:latin typeface="Segoe Print"/>
                <a:cs typeface="Segoe Print"/>
              </a:rPr>
              <a:t>7: </a:t>
            </a:r>
            <a:r>
              <a:rPr sz="1400" spc="-10" dirty="0">
                <a:latin typeface="Cambria Math"/>
                <a:cs typeface="Cambria Math"/>
              </a:rPr>
              <a:t>Evaluate</a:t>
            </a:r>
            <a:r>
              <a:rPr sz="1400" spc="8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2755773" y="8697848"/>
            <a:ext cx="28511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Cambria Math"/>
                <a:cs typeface="Cambria Math"/>
              </a:rPr>
              <a:t>x→</a:t>
            </a:r>
            <a:r>
              <a:rPr sz="1000" spc="5" dirty="0">
                <a:latin typeface="Segoe Print"/>
                <a:cs typeface="Segoe Print"/>
              </a:rPr>
              <a:t>∞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3100577" y="8264778"/>
            <a:ext cx="55626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dirty="0">
                <a:latin typeface="Cambria Math"/>
                <a:cs typeface="Cambria Math"/>
              </a:rPr>
              <a:t>𝑥</a:t>
            </a:r>
            <a:r>
              <a:rPr sz="1500" baseline="44444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3213354" y="8582025"/>
            <a:ext cx="32512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-15" baseline="-25793" dirty="0">
                <a:latin typeface="Cambria Math"/>
                <a:cs typeface="Cambria Math"/>
              </a:rPr>
              <a:t>𝑥</a:t>
            </a:r>
            <a:r>
              <a:rPr sz="1000" spc="-10" dirty="0">
                <a:latin typeface="Cambria Math"/>
                <a:cs typeface="Cambria Math"/>
              </a:rPr>
              <a:t>3</a:t>
            </a:r>
            <a:r>
              <a:rPr sz="1000" spc="5" dirty="0">
                <a:latin typeface="Cambria Math"/>
                <a:cs typeface="Cambria Math"/>
              </a:rPr>
              <a:t>/</a:t>
            </a: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3113277" y="8588628"/>
            <a:ext cx="534035" cy="0"/>
          </a:xfrm>
          <a:custGeom>
            <a:avLst/>
            <a:gdLst/>
            <a:ahLst/>
            <a:cxnLst/>
            <a:rect l="l" t="t" r="r" b="b"/>
            <a:pathLst>
              <a:path w="534035">
                <a:moveTo>
                  <a:pt x="0" y="0"/>
                </a:moveTo>
                <a:lnTo>
                  <a:pt x="533704" y="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 txBox="1"/>
          <p:nvPr/>
        </p:nvSpPr>
        <p:spPr>
          <a:xfrm>
            <a:off x="2271141" y="9133713"/>
            <a:ext cx="965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2255901" y="9353194"/>
            <a:ext cx="33718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97" baseline="-17857" dirty="0">
                <a:latin typeface="Cambria Math"/>
                <a:cs typeface="Cambria Math"/>
              </a:rPr>
              <a:t>𝑥</a:t>
            </a:r>
            <a:r>
              <a:rPr sz="1000" spc="15" dirty="0">
                <a:latin typeface="Cambria Math"/>
                <a:cs typeface="Cambria Math"/>
              </a:rPr>
              <a:t>3</a:t>
            </a:r>
            <a:r>
              <a:rPr sz="1000" spc="5" dirty="0">
                <a:latin typeface="Cambria Math"/>
                <a:cs typeface="Cambria Math"/>
              </a:rPr>
              <a:t>/</a:t>
            </a: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0" name="object 140"/>
          <p:cNvSpPr/>
          <p:nvPr/>
        </p:nvSpPr>
        <p:spPr>
          <a:xfrm>
            <a:off x="2180208" y="9426854"/>
            <a:ext cx="497205" cy="0"/>
          </a:xfrm>
          <a:custGeom>
            <a:avLst/>
            <a:gdLst/>
            <a:ahLst/>
            <a:cxnLst/>
            <a:rect l="l" t="t" r="r" b="b"/>
            <a:pathLst>
              <a:path w="497205">
                <a:moveTo>
                  <a:pt x="0" y="0"/>
                </a:moveTo>
                <a:lnTo>
                  <a:pt x="49682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 txBox="1"/>
          <p:nvPr/>
        </p:nvSpPr>
        <p:spPr>
          <a:xfrm>
            <a:off x="1804542" y="9447682"/>
            <a:ext cx="140017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101090" algn="l"/>
              </a:tabLst>
            </a:pPr>
            <a:r>
              <a:rPr sz="1000" spc="60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5" dirty="0">
                <a:latin typeface="Cambria Math"/>
                <a:cs typeface="Cambria Math"/>
              </a:rPr>
              <a:t>∞</a:t>
            </a:r>
            <a:r>
              <a:rPr sz="1000" dirty="0">
                <a:latin typeface="Cambria Math"/>
                <a:cs typeface="Cambria Math"/>
              </a:rPr>
              <a:t>	</a:t>
            </a:r>
            <a:r>
              <a:rPr sz="1000" spc="60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5" dirty="0">
                <a:latin typeface="Cambria Math"/>
                <a:cs typeface="Cambria Math"/>
              </a:rPr>
              <a:t>∞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2" name="object 142"/>
          <p:cNvSpPr/>
          <p:nvPr/>
        </p:nvSpPr>
        <p:spPr>
          <a:xfrm>
            <a:off x="3287014" y="9246996"/>
            <a:ext cx="186055" cy="0"/>
          </a:xfrm>
          <a:custGeom>
            <a:avLst/>
            <a:gdLst/>
            <a:ahLst/>
            <a:cxnLst/>
            <a:rect l="l" t="t" r="r" b="b"/>
            <a:pathLst>
              <a:path w="186054">
                <a:moveTo>
                  <a:pt x="0" y="0"/>
                </a:moveTo>
                <a:lnTo>
                  <a:pt x="18592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 txBox="1"/>
          <p:nvPr/>
        </p:nvSpPr>
        <p:spPr>
          <a:xfrm>
            <a:off x="3274314" y="9002648"/>
            <a:ext cx="60833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30555" dirty="0">
                <a:latin typeface="Cambria Math"/>
                <a:cs typeface="Cambria Math"/>
              </a:rPr>
              <a:t>2 </a:t>
            </a:r>
            <a:r>
              <a:rPr sz="2100" spc="-15" baseline="-33730" dirty="0">
                <a:latin typeface="Cambria Math"/>
                <a:cs typeface="Cambria Math"/>
              </a:rPr>
              <a:t>+</a:t>
            </a:r>
            <a:r>
              <a:rPr sz="1400" u="sng" spc="15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</a:t>
            </a:r>
            <a:r>
              <a:rPr sz="1400" u="sng" spc="4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3405378" y="9353194"/>
            <a:ext cx="337820" cy="4425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ts val="1645"/>
              </a:lnSpc>
              <a:spcBef>
                <a:spcPts val="90"/>
              </a:spcBef>
            </a:pPr>
            <a:r>
              <a:rPr sz="2100" spc="97" baseline="-15873" dirty="0">
                <a:latin typeface="Cambria Math"/>
                <a:cs typeface="Cambria Math"/>
              </a:rPr>
              <a:t>𝑥</a:t>
            </a:r>
            <a:r>
              <a:rPr sz="1000" spc="15" dirty="0">
                <a:latin typeface="Cambria Math"/>
                <a:cs typeface="Cambria Math"/>
              </a:rPr>
              <a:t>3</a:t>
            </a:r>
            <a:r>
              <a:rPr sz="1000" spc="10" dirty="0">
                <a:latin typeface="Cambria Math"/>
                <a:cs typeface="Cambria Math"/>
              </a:rPr>
              <a:t>/</a:t>
            </a: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  <a:p>
            <a:pPr algn="ctr">
              <a:lnSpc>
                <a:spcPts val="1645"/>
              </a:lnSpc>
            </a:pPr>
            <a:r>
              <a:rPr sz="2100" spc="52" baseline="-17857" dirty="0">
                <a:latin typeface="Cambria Math"/>
                <a:cs typeface="Cambria Math"/>
              </a:rPr>
              <a:t>𝑥</a:t>
            </a:r>
            <a:r>
              <a:rPr sz="1000" spc="35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5" name="object 145"/>
          <p:cNvSpPr/>
          <p:nvPr/>
        </p:nvSpPr>
        <p:spPr>
          <a:xfrm>
            <a:off x="3418078" y="9649662"/>
            <a:ext cx="320675" cy="0"/>
          </a:xfrm>
          <a:custGeom>
            <a:avLst/>
            <a:gdLst/>
            <a:ahLst/>
            <a:cxnLst/>
            <a:rect l="l" t="t" r="r" b="b"/>
            <a:pathLst>
              <a:path w="320675">
                <a:moveTo>
                  <a:pt x="0" y="0"/>
                </a:moveTo>
                <a:lnTo>
                  <a:pt x="32034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3268726" y="9426854"/>
            <a:ext cx="619125" cy="0"/>
          </a:xfrm>
          <a:custGeom>
            <a:avLst/>
            <a:gdLst/>
            <a:ahLst/>
            <a:cxnLst/>
            <a:rect l="l" t="t" r="r" b="b"/>
            <a:pathLst>
              <a:path w="619125">
                <a:moveTo>
                  <a:pt x="0" y="0"/>
                </a:moveTo>
                <a:lnTo>
                  <a:pt x="61904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 txBox="1"/>
          <p:nvPr/>
        </p:nvSpPr>
        <p:spPr>
          <a:xfrm>
            <a:off x="947724" y="9289186"/>
            <a:ext cx="345059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454785" algn="l"/>
                <a:tab pos="2735580" algn="l"/>
              </a:tabLst>
            </a:pPr>
            <a:r>
              <a:rPr sz="1400" spc="-10" dirty="0">
                <a:latin typeface="Segoe Print"/>
                <a:cs typeface="Segoe Print"/>
              </a:rPr>
              <a:t>Solution:</a:t>
            </a:r>
            <a:r>
              <a:rPr sz="1400" spc="254" dirty="0">
                <a:latin typeface="Segoe Print"/>
                <a:cs typeface="Segoe Print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165" dirty="0">
                <a:latin typeface="Cambria Math"/>
                <a:cs typeface="Cambria Math"/>
              </a:rPr>
              <a:t> </a:t>
            </a:r>
            <a:r>
              <a:rPr sz="2100" spc="-7" baseline="43650" dirty="0">
                <a:latin typeface="Cambria Math"/>
                <a:cs typeface="Cambria Math"/>
              </a:rPr>
              <a:t>𝑥	</a:t>
            </a:r>
            <a:r>
              <a:rPr sz="2100" spc="-15" baseline="43650" dirty="0">
                <a:latin typeface="Cambria Math"/>
                <a:cs typeface="Cambria Math"/>
              </a:rPr>
              <a:t>+ </a:t>
            </a:r>
            <a:r>
              <a:rPr sz="2100" spc="-7" baseline="43650" dirty="0">
                <a:latin typeface="Cambria Math"/>
                <a:cs typeface="Cambria Math"/>
              </a:rPr>
              <a:t>1 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6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 </a:t>
            </a:r>
            <a:r>
              <a:rPr sz="1400" spc="295" dirty="0">
                <a:latin typeface="Cambria Math"/>
                <a:cs typeface="Cambria Math"/>
              </a:rPr>
              <a:t> </a:t>
            </a:r>
            <a:r>
              <a:rPr sz="2100" spc="52" baseline="23809" dirty="0">
                <a:latin typeface="Cambria Math"/>
                <a:cs typeface="Cambria Math"/>
              </a:rPr>
              <a:t>𝑥</a:t>
            </a:r>
            <a:r>
              <a:rPr sz="1500" spc="52" baseline="58333" dirty="0">
                <a:latin typeface="Cambria Math"/>
                <a:cs typeface="Cambria Math"/>
              </a:rPr>
              <a:t>2	</a:t>
            </a:r>
            <a:r>
              <a:rPr sz="2100" spc="52" baseline="23809" dirty="0">
                <a:latin typeface="Cambria Math"/>
                <a:cs typeface="Cambria Math"/>
              </a:rPr>
              <a:t>𝑥</a:t>
            </a:r>
            <a:r>
              <a:rPr sz="1500" spc="52" baseline="58333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28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4106671" y="9447682"/>
            <a:ext cx="31115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0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5" dirty="0">
                <a:latin typeface="Cambria Math"/>
                <a:cs typeface="Cambria Math"/>
              </a:rPr>
              <a:t>∞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4487926" y="9002648"/>
            <a:ext cx="51943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-7" baseline="-33730" dirty="0">
                <a:latin typeface="Cambria Math"/>
                <a:cs typeface="Cambria Math"/>
              </a:rPr>
              <a:t>1 </a:t>
            </a:r>
            <a:r>
              <a:rPr sz="2100" spc="-15" baseline="-33730" dirty="0">
                <a:latin typeface="Cambria Math"/>
                <a:cs typeface="Cambria Math"/>
              </a:rPr>
              <a:t>+</a:t>
            </a:r>
            <a:r>
              <a:rPr sz="1400" u="sng" spc="26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</a:t>
            </a:r>
            <a:r>
              <a:rPr sz="1400" u="sng" spc="4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4576317" y="9383674"/>
            <a:ext cx="342900" cy="39941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1475"/>
              </a:lnSpc>
              <a:spcBef>
                <a:spcPts val="90"/>
              </a:spcBef>
            </a:pP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 </a:t>
            </a:r>
            <a:r>
              <a:rPr sz="1400" u="sng" spc="-6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</a:t>
            </a:r>
            <a:r>
              <a:rPr sz="1400" u="sng" spc="-6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475"/>
              </a:lnSpc>
            </a:pPr>
            <a:r>
              <a:rPr sz="2100" spc="22" baseline="-17857" dirty="0">
                <a:latin typeface="Cambria Math"/>
                <a:cs typeface="Cambria Math"/>
              </a:rPr>
              <a:t>𝑥</a:t>
            </a:r>
            <a:r>
              <a:rPr sz="1000" spc="15" dirty="0">
                <a:latin typeface="Cambria Math"/>
                <a:cs typeface="Cambria Math"/>
              </a:rPr>
              <a:t>1/2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4482338" y="9426854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>
                <a:moveTo>
                  <a:pt x="0" y="0"/>
                </a:moveTo>
                <a:lnTo>
                  <a:pt x="53340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 txBox="1"/>
          <p:nvPr/>
        </p:nvSpPr>
        <p:spPr>
          <a:xfrm>
            <a:off x="4795773" y="9155048"/>
            <a:ext cx="56007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48309" algn="l"/>
              </a:tabLst>
            </a:pPr>
            <a:r>
              <a:rPr sz="2100" spc="97" baseline="-17857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2	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3" name="object 153"/>
          <p:cNvSpPr/>
          <p:nvPr/>
        </p:nvSpPr>
        <p:spPr>
          <a:xfrm>
            <a:off x="5244719" y="9426854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 txBox="1"/>
          <p:nvPr/>
        </p:nvSpPr>
        <p:spPr>
          <a:xfrm>
            <a:off x="5048758" y="9289186"/>
            <a:ext cx="68834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2100" spc="-7" baseline="-37698" dirty="0">
                <a:latin typeface="Cambria Math"/>
                <a:cs typeface="Cambria Math"/>
              </a:rPr>
              <a:t>0 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18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"/>
                <a:cs typeface="Cambria"/>
              </a:rPr>
              <a:t>∞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155" name="object 15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9"/>
              </a:lnSpc>
            </a:pPr>
            <a:r>
              <a:rPr spc="-5" dirty="0"/>
              <a:t>30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2290" y="195960"/>
            <a:ext cx="6959168" cy="102532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358129" y="434593"/>
            <a:ext cx="1458595" cy="734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948232" y="1741042"/>
            <a:ext cx="1009650" cy="0"/>
          </a:xfrm>
          <a:custGeom>
            <a:avLst/>
            <a:gdLst/>
            <a:ahLst/>
            <a:cxnLst/>
            <a:rect l="l" t="t" r="r" b="b"/>
            <a:pathLst>
              <a:path w="1009650">
                <a:moveTo>
                  <a:pt x="0" y="0"/>
                </a:moveTo>
                <a:lnTo>
                  <a:pt x="1009192" y="0"/>
                </a:lnTo>
              </a:path>
            </a:pathLst>
          </a:custGeom>
          <a:ln w="1828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213861" y="1399285"/>
            <a:ext cx="534035" cy="0"/>
          </a:xfrm>
          <a:custGeom>
            <a:avLst/>
            <a:gdLst/>
            <a:ahLst/>
            <a:cxnLst/>
            <a:rect l="l" t="t" r="r" b="b"/>
            <a:pathLst>
              <a:path w="534035">
                <a:moveTo>
                  <a:pt x="0" y="0"/>
                </a:moveTo>
                <a:lnTo>
                  <a:pt x="533704" y="0"/>
                </a:lnTo>
              </a:path>
            </a:pathLst>
          </a:custGeom>
          <a:ln w="1828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183379" y="1396237"/>
            <a:ext cx="534035" cy="0"/>
          </a:xfrm>
          <a:custGeom>
            <a:avLst/>
            <a:gdLst/>
            <a:ahLst/>
            <a:cxnLst/>
            <a:rect l="l" t="t" r="r" b="b"/>
            <a:pathLst>
              <a:path w="534035">
                <a:moveTo>
                  <a:pt x="0" y="0"/>
                </a:moveTo>
                <a:lnTo>
                  <a:pt x="533704" y="0"/>
                </a:lnTo>
              </a:path>
            </a:pathLst>
          </a:custGeom>
          <a:ln w="1828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920875" y="1997074"/>
            <a:ext cx="497205" cy="0"/>
          </a:xfrm>
          <a:custGeom>
            <a:avLst/>
            <a:gdLst/>
            <a:ahLst/>
            <a:cxnLst/>
            <a:rect l="l" t="t" r="r" b="b"/>
            <a:pathLst>
              <a:path w="497205">
                <a:moveTo>
                  <a:pt x="0" y="0"/>
                </a:moveTo>
                <a:lnTo>
                  <a:pt x="49712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753232" y="1994026"/>
            <a:ext cx="497205" cy="0"/>
          </a:xfrm>
          <a:custGeom>
            <a:avLst/>
            <a:gdLst/>
            <a:ahLst/>
            <a:cxnLst/>
            <a:rect l="l" t="t" r="r" b="b"/>
            <a:pathLst>
              <a:path w="497205">
                <a:moveTo>
                  <a:pt x="0" y="0"/>
                </a:moveTo>
                <a:lnTo>
                  <a:pt x="49712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1402207" y="2145918"/>
            <a:ext cx="242443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115820" algn="l"/>
              </a:tabLst>
            </a:pPr>
            <a:r>
              <a:rPr sz="1000" spc="60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5" dirty="0">
                <a:latin typeface="Cambria Math"/>
                <a:cs typeface="Cambria Math"/>
              </a:rPr>
              <a:t>∞</a:t>
            </a:r>
            <a:r>
              <a:rPr sz="1000" dirty="0">
                <a:latin typeface="Cambria Math"/>
                <a:cs typeface="Cambria Math"/>
              </a:rPr>
              <a:t>	</a:t>
            </a:r>
            <a:r>
              <a:rPr sz="1000" spc="90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5" dirty="0">
                <a:latin typeface="Cambria Math"/>
                <a:cs typeface="Cambria Math"/>
              </a:rPr>
              <a:t>∞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3954779" y="1997074"/>
            <a:ext cx="497205" cy="0"/>
          </a:xfrm>
          <a:custGeom>
            <a:avLst/>
            <a:gdLst/>
            <a:ahLst/>
            <a:cxnLst/>
            <a:rect l="l" t="t" r="r" b="b"/>
            <a:pathLst>
              <a:path w="497204">
                <a:moveTo>
                  <a:pt x="0" y="0"/>
                </a:moveTo>
                <a:lnTo>
                  <a:pt x="49712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790185" y="1994026"/>
            <a:ext cx="497205" cy="0"/>
          </a:xfrm>
          <a:custGeom>
            <a:avLst/>
            <a:gdLst/>
            <a:ahLst/>
            <a:cxnLst/>
            <a:rect l="l" t="t" r="r" b="b"/>
            <a:pathLst>
              <a:path w="497204">
                <a:moveTo>
                  <a:pt x="0" y="0"/>
                </a:moveTo>
                <a:lnTo>
                  <a:pt x="49712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625719" y="1884298"/>
            <a:ext cx="497205" cy="0"/>
          </a:xfrm>
          <a:custGeom>
            <a:avLst/>
            <a:gdLst/>
            <a:ahLst/>
            <a:cxnLst/>
            <a:rect l="l" t="t" r="r" b="b"/>
            <a:pathLst>
              <a:path w="497204">
                <a:moveTo>
                  <a:pt x="0" y="0"/>
                </a:moveTo>
                <a:lnTo>
                  <a:pt x="49712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588060" y="424637"/>
            <a:ext cx="6368415" cy="1800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3030" marR="3882390">
              <a:lnSpc>
                <a:spcPct val="146000"/>
              </a:lnSpc>
              <a:spcBef>
                <a:spcPts val="95"/>
              </a:spcBef>
            </a:pPr>
            <a:r>
              <a:rPr sz="1000" b="1" spc="-5" dirty="0">
                <a:latin typeface="Segoe Print"/>
                <a:cs typeface="Segoe Print"/>
              </a:rPr>
              <a:t>University </a:t>
            </a:r>
            <a:r>
              <a:rPr sz="1000" b="1" spc="-10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Diyala </a:t>
            </a:r>
            <a:r>
              <a:rPr sz="1000" b="1" dirty="0">
                <a:latin typeface="Segoe Print"/>
                <a:cs typeface="Segoe Print"/>
              </a:rPr>
              <a:t>/ </a:t>
            </a:r>
            <a:r>
              <a:rPr sz="1000" b="1" spc="-5" dirty="0">
                <a:latin typeface="Segoe Print"/>
                <a:cs typeface="Segoe Print"/>
              </a:rPr>
              <a:t>College </a:t>
            </a:r>
            <a:r>
              <a:rPr sz="1000" b="1" spc="5" dirty="0">
                <a:latin typeface="Segoe Print"/>
                <a:cs typeface="Segoe Print"/>
              </a:rPr>
              <a:t>of </a:t>
            </a:r>
            <a:r>
              <a:rPr sz="1000" b="1" spc="-5" dirty="0">
                <a:latin typeface="Segoe Print"/>
                <a:cs typeface="Segoe Print"/>
              </a:rPr>
              <a:t>Eng.  Civil Engineering</a:t>
            </a:r>
            <a:r>
              <a:rPr sz="1000" b="1" spc="5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Department.</a:t>
            </a:r>
            <a:endParaRPr sz="1000">
              <a:latin typeface="Segoe Print"/>
              <a:cs typeface="Segoe Print"/>
            </a:endParaRPr>
          </a:p>
          <a:p>
            <a:pPr marL="113030">
              <a:lnSpc>
                <a:spcPct val="100000"/>
              </a:lnSpc>
              <a:spcBef>
                <a:spcPts val="580"/>
              </a:spcBef>
            </a:pPr>
            <a:r>
              <a:rPr sz="1000" b="1" dirty="0">
                <a:latin typeface="Segoe Print"/>
                <a:cs typeface="Segoe Print"/>
              </a:rPr>
              <a:t>Class: 1</a:t>
            </a:r>
            <a:r>
              <a:rPr sz="975" b="1" baseline="25641" dirty="0">
                <a:latin typeface="Segoe Print"/>
                <a:cs typeface="Segoe Print"/>
              </a:rPr>
              <a:t>st </a:t>
            </a:r>
            <a:r>
              <a:rPr sz="1000" b="1" dirty="0">
                <a:latin typeface="Segoe Print"/>
                <a:cs typeface="Segoe Print"/>
              </a:rPr>
              <a:t>year / </a:t>
            </a:r>
            <a:r>
              <a:rPr sz="1000" b="1" spc="-5" dirty="0">
                <a:latin typeface="Segoe Print"/>
                <a:cs typeface="Segoe Print"/>
              </a:rPr>
              <a:t>Mathematics</a:t>
            </a:r>
            <a:r>
              <a:rPr sz="1000" b="1" spc="-190" dirty="0">
                <a:latin typeface="Segoe Print"/>
                <a:cs typeface="Segoe Print"/>
              </a:rPr>
              <a:t> </a:t>
            </a:r>
            <a:r>
              <a:rPr sz="1000" b="1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600">
              <a:latin typeface="Times New Roman"/>
              <a:cs typeface="Times New Roman"/>
            </a:endParaRPr>
          </a:p>
          <a:p>
            <a:pPr marL="100965">
              <a:lnSpc>
                <a:spcPts val="2595"/>
              </a:lnSpc>
            </a:pPr>
            <a:r>
              <a:rPr sz="2200" b="1" spc="-5" dirty="0">
                <a:latin typeface="Wingdings"/>
                <a:cs typeface="Wingdings"/>
              </a:rPr>
              <a:t></a:t>
            </a:r>
            <a:r>
              <a:rPr sz="1400" spc="-5" dirty="0">
                <a:latin typeface="Segoe Print"/>
                <a:cs typeface="Segoe Print"/>
              </a:rPr>
              <a:t>Example </a:t>
            </a:r>
            <a:r>
              <a:rPr sz="1400" spc="-10" dirty="0">
                <a:latin typeface="Segoe Print"/>
                <a:cs typeface="Segoe Print"/>
              </a:rPr>
              <a:t>8:</a:t>
            </a:r>
            <a:r>
              <a:rPr sz="1400" spc="-10" dirty="0">
                <a:latin typeface="Cambria Math"/>
                <a:cs typeface="Cambria Math"/>
              </a:rPr>
              <a:t>Evaluate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r>
              <a:rPr sz="2100" spc="-7" baseline="-7936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𝑥</a:t>
            </a:r>
            <a:r>
              <a:rPr sz="1500" baseline="36111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-5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2100" spc="-15" baseline="-5952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𝑥</a:t>
            </a:r>
            <a:r>
              <a:rPr sz="1500" baseline="36111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19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R="1812925" algn="ctr">
              <a:lnSpc>
                <a:spcPts val="1155"/>
              </a:lnSpc>
            </a:pPr>
            <a:r>
              <a:rPr sz="1000" dirty="0">
                <a:latin typeface="Cambria Math"/>
                <a:cs typeface="Cambria Math"/>
              </a:rPr>
              <a:t>x→</a:t>
            </a:r>
            <a:r>
              <a:rPr sz="1000" dirty="0">
                <a:latin typeface="Segoe Print"/>
                <a:cs typeface="Segoe Print"/>
              </a:rPr>
              <a:t>∞</a:t>
            </a:r>
            <a:endParaRPr sz="10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400"/>
              </a:spcBef>
            </a:pPr>
            <a:r>
              <a:rPr sz="1400" b="1" spc="-10" dirty="0">
                <a:latin typeface="Segoe Print"/>
                <a:cs typeface="Segoe Print"/>
              </a:rPr>
              <a:t>Solution: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r>
              <a:rPr sz="2100" spc="-7" baseline="3968" dirty="0">
                <a:latin typeface="Cambria Math"/>
                <a:cs typeface="Cambria Math"/>
              </a:rPr>
              <a:t> </a:t>
            </a: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25000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-5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2100" spc="-15" baseline="5952" dirty="0">
                <a:latin typeface="Cambria Math"/>
                <a:cs typeface="Cambria Math"/>
              </a:rPr>
              <a:t> </a:t>
            </a: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25000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-5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= </a:t>
            </a:r>
            <a:r>
              <a:rPr sz="1400" spc="-5" dirty="0">
                <a:latin typeface="Cambria Math"/>
                <a:cs typeface="Cambria Math"/>
              </a:rPr>
              <a:t>𝑙𝑖𝑚</a:t>
            </a:r>
            <a:r>
              <a:rPr sz="2100" spc="-7" baseline="3968" dirty="0">
                <a:latin typeface="Cambria Math"/>
                <a:cs typeface="Cambria Math"/>
              </a:rPr>
              <a:t> </a:t>
            </a: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25000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-5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2100" spc="-15" baseline="5952" dirty="0">
                <a:latin typeface="Cambria Math"/>
                <a:cs typeface="Cambria Math"/>
              </a:rPr>
              <a:t> </a:t>
            </a: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25000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-5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×</a:t>
            </a:r>
            <a:r>
              <a:rPr sz="2100" spc="352" baseline="43650" dirty="0">
                <a:latin typeface="Cambria Math"/>
                <a:cs typeface="Cambria Math"/>
              </a:rPr>
              <a:t> </a:t>
            </a:r>
            <a:r>
              <a:rPr sz="2100" spc="52" baseline="43650" dirty="0">
                <a:latin typeface="Cambria Math"/>
                <a:cs typeface="Cambria Math"/>
              </a:rPr>
              <a:t>𝑥</a:t>
            </a:r>
            <a:r>
              <a:rPr sz="1500" spc="52" baseline="83333" dirty="0">
                <a:latin typeface="Cambria Math"/>
                <a:cs typeface="Cambria Math"/>
              </a:rPr>
              <a:t>2 </a:t>
            </a:r>
            <a:r>
              <a:rPr sz="2100" spc="-15" baseline="43650" dirty="0">
                <a:latin typeface="Cambria Math"/>
                <a:cs typeface="Cambria Math"/>
              </a:rPr>
              <a:t>+ </a:t>
            </a:r>
            <a:r>
              <a:rPr sz="2100" spc="-7" baseline="43650" dirty="0">
                <a:latin typeface="Cambria Math"/>
                <a:cs typeface="Cambria Math"/>
              </a:rPr>
              <a:t>1 </a:t>
            </a:r>
            <a:r>
              <a:rPr sz="2100" spc="-15" baseline="43650" dirty="0">
                <a:latin typeface="Cambria Math"/>
                <a:cs typeface="Cambria Math"/>
              </a:rPr>
              <a:t>+ </a:t>
            </a:r>
            <a:r>
              <a:rPr sz="2100" spc="52" baseline="43650" dirty="0">
                <a:latin typeface="Cambria Math"/>
                <a:cs typeface="Cambria Math"/>
              </a:rPr>
              <a:t>𝑥</a:t>
            </a:r>
            <a:r>
              <a:rPr sz="1500" spc="52" baseline="83333" dirty="0">
                <a:latin typeface="Cambria Math"/>
                <a:cs typeface="Cambria Math"/>
              </a:rPr>
              <a:t>2 </a:t>
            </a:r>
            <a:r>
              <a:rPr sz="2100" spc="-15" baseline="43650" dirty="0">
                <a:latin typeface="Cambria Math"/>
                <a:cs typeface="Cambria Math"/>
              </a:rPr>
              <a:t>− </a:t>
            </a:r>
            <a:r>
              <a:rPr sz="2100" spc="-7" baseline="43650" dirty="0">
                <a:latin typeface="Cambria Math"/>
                <a:cs typeface="Cambria Math"/>
              </a:rPr>
              <a:t>1</a:t>
            </a:r>
            <a:endParaRPr sz="2100" baseline="43650">
              <a:latin typeface="Cambria Math"/>
              <a:cs typeface="Cambria Math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6448933" y="1884298"/>
            <a:ext cx="497205" cy="0"/>
          </a:xfrm>
          <a:custGeom>
            <a:avLst/>
            <a:gdLst/>
            <a:ahLst/>
            <a:cxnLst/>
            <a:rect l="l" t="t" r="r" b="b"/>
            <a:pathLst>
              <a:path w="497204">
                <a:moveTo>
                  <a:pt x="0" y="0"/>
                </a:moveTo>
                <a:lnTo>
                  <a:pt x="49712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607430" y="2170810"/>
            <a:ext cx="497205" cy="0"/>
          </a:xfrm>
          <a:custGeom>
            <a:avLst/>
            <a:gdLst/>
            <a:ahLst/>
            <a:cxnLst/>
            <a:rect l="l" t="t" r="r" b="b"/>
            <a:pathLst>
              <a:path w="497204">
                <a:moveTo>
                  <a:pt x="0" y="0"/>
                </a:moveTo>
                <a:lnTo>
                  <a:pt x="49712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5478907" y="2136774"/>
            <a:ext cx="145605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b="1" spc="605" dirty="0">
                <a:latin typeface="Cambria Math"/>
                <a:cs typeface="Cambria Math"/>
              </a:rPr>
              <a:t> </a:t>
            </a: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25000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-5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25000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1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6427596" y="2170810"/>
            <a:ext cx="497205" cy="0"/>
          </a:xfrm>
          <a:custGeom>
            <a:avLst/>
            <a:gdLst/>
            <a:ahLst/>
            <a:cxnLst/>
            <a:rect l="l" t="t" r="r" b="b"/>
            <a:pathLst>
              <a:path w="497204">
                <a:moveTo>
                  <a:pt x="0" y="0"/>
                </a:moveTo>
                <a:lnTo>
                  <a:pt x="49712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491607" y="2125090"/>
            <a:ext cx="1473200" cy="0"/>
          </a:xfrm>
          <a:custGeom>
            <a:avLst/>
            <a:gdLst/>
            <a:ahLst/>
            <a:cxnLst/>
            <a:rect l="l" t="t" r="r" b="b"/>
            <a:pathLst>
              <a:path w="1473200">
                <a:moveTo>
                  <a:pt x="0" y="0"/>
                </a:moveTo>
                <a:lnTo>
                  <a:pt x="147281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805051" y="2698114"/>
            <a:ext cx="1497330" cy="0"/>
          </a:xfrm>
          <a:custGeom>
            <a:avLst/>
            <a:gdLst/>
            <a:ahLst/>
            <a:cxnLst/>
            <a:rect l="l" t="t" r="r" b="b"/>
            <a:pathLst>
              <a:path w="1497329">
                <a:moveTo>
                  <a:pt x="0" y="0"/>
                </a:moveTo>
                <a:lnTo>
                  <a:pt x="149720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1792351" y="2423286"/>
            <a:ext cx="285559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744470" algn="l"/>
              </a:tabLst>
            </a:pPr>
            <a:r>
              <a:rPr sz="2100" spc="427" baseline="1984" dirty="0">
                <a:latin typeface="Cambria Math"/>
                <a:cs typeface="Cambria Math"/>
              </a:rPr>
              <a:t> </a:t>
            </a:r>
            <a:r>
              <a:rPr sz="1400" spc="65" dirty="0">
                <a:latin typeface="Cambria Math"/>
                <a:cs typeface="Cambria Math"/>
              </a:rPr>
              <a:t>𝑥</a:t>
            </a:r>
            <a:r>
              <a:rPr sz="1500" baseline="30555" dirty="0">
                <a:latin typeface="Cambria Math"/>
                <a:cs typeface="Cambria Math"/>
              </a:rPr>
              <a:t>2 </a:t>
            </a:r>
            <a:r>
              <a:rPr sz="1500" spc="-97" baseline="3055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1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1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r>
              <a:rPr sz="2100" baseline="1984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15" dirty="0">
                <a:latin typeface="Cambria Math"/>
                <a:cs typeface="Cambria Math"/>
              </a:rPr>
              <a:t> </a:t>
            </a:r>
            <a:r>
              <a:rPr sz="2100" spc="390" baseline="1984" dirty="0">
                <a:latin typeface="Cambria Math"/>
                <a:cs typeface="Cambria Math"/>
              </a:rPr>
              <a:t> </a:t>
            </a:r>
            <a:r>
              <a:rPr sz="1400" spc="65" dirty="0">
                <a:latin typeface="Cambria Math"/>
                <a:cs typeface="Cambria Math"/>
              </a:rPr>
              <a:t>𝑥</a:t>
            </a:r>
            <a:r>
              <a:rPr sz="1500" baseline="30555" dirty="0">
                <a:latin typeface="Cambria Math"/>
                <a:cs typeface="Cambria Math"/>
              </a:rPr>
              <a:t>2 </a:t>
            </a:r>
            <a:r>
              <a:rPr sz="1500" spc="-60" baseline="3055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-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1</a:t>
            </a:r>
            <a:r>
              <a:rPr sz="2100" spc="397" baseline="1984" dirty="0">
                <a:latin typeface="Cambria Math"/>
                <a:cs typeface="Cambria Math"/>
              </a:rPr>
              <a:t> </a:t>
            </a:r>
            <a:r>
              <a:rPr sz="2100" baseline="1984" dirty="0">
                <a:latin typeface="Cambria Math"/>
                <a:cs typeface="Cambria Math"/>
              </a:rPr>
              <a:t>	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3869435" y="2698114"/>
            <a:ext cx="1436370" cy="0"/>
          </a:xfrm>
          <a:custGeom>
            <a:avLst/>
            <a:gdLst/>
            <a:ahLst/>
            <a:cxnLst/>
            <a:rect l="l" t="t" r="r" b="b"/>
            <a:pathLst>
              <a:path w="1436370">
                <a:moveTo>
                  <a:pt x="0" y="0"/>
                </a:moveTo>
                <a:lnTo>
                  <a:pt x="143624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1481455" y="2560446"/>
            <a:ext cx="416687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72440" algn="l"/>
                <a:tab pos="1010919" algn="l"/>
                <a:tab pos="1296035" algn="l"/>
                <a:tab pos="1833880" algn="l"/>
                <a:tab pos="2503170" algn="l"/>
                <a:tab pos="3041650" algn="l"/>
                <a:tab pos="3326765" algn="l"/>
                <a:tab pos="3864610" algn="l"/>
              </a:tabLst>
            </a:pPr>
            <a:r>
              <a:rPr sz="1400" spc="-5" dirty="0">
                <a:latin typeface="Cambria Math"/>
                <a:cs typeface="Cambria Math"/>
              </a:rPr>
              <a:t>𝑙𝑖𝑚	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	</a:t>
            </a:r>
            <a:r>
              <a:rPr sz="1400" spc="-5" dirty="0">
                <a:latin typeface="Cambria Math"/>
                <a:cs typeface="Cambria Math"/>
              </a:rPr>
              <a:t>	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	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23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𝑙𝑖𝑚	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	</a:t>
            </a:r>
            <a:r>
              <a:rPr sz="1400" spc="-5" dirty="0">
                <a:latin typeface="Cambria Math"/>
                <a:cs typeface="Cambria Math"/>
              </a:rPr>
              <a:t>	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	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2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786252" y="3252597"/>
            <a:ext cx="29400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5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5" dirty="0">
                <a:latin typeface="Segoe Print"/>
                <a:cs typeface="Segoe Print"/>
              </a:rPr>
              <a:t>∞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3302253" y="3128136"/>
            <a:ext cx="1003300" cy="0"/>
          </a:xfrm>
          <a:custGeom>
            <a:avLst/>
            <a:gdLst/>
            <a:ahLst/>
            <a:cxnLst/>
            <a:rect l="l" t="t" r="r" b="b"/>
            <a:pathLst>
              <a:path w="1003300">
                <a:moveTo>
                  <a:pt x="0" y="0"/>
                </a:moveTo>
                <a:lnTo>
                  <a:pt x="100309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631690" y="3134232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676452" y="2663167"/>
            <a:ext cx="4642485" cy="69532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798830">
              <a:lnSpc>
                <a:spcPct val="100000"/>
              </a:lnSpc>
              <a:spcBef>
                <a:spcPts val="459"/>
              </a:spcBef>
              <a:tabLst>
                <a:tab pos="2860040" algn="l"/>
              </a:tabLst>
            </a:pPr>
            <a:r>
              <a:rPr sz="1500" spc="30" baseline="16666" dirty="0">
                <a:latin typeface="Cambria Math"/>
                <a:cs typeface="Cambria Math"/>
              </a:rPr>
              <a:t>𝑥→∞    </a:t>
            </a:r>
            <a:r>
              <a:rPr sz="1000" spc="20" dirty="0">
                <a:latin typeface="Cambria Math"/>
                <a:cs typeface="Cambria Math"/>
              </a:rPr>
              <a:t>  </a:t>
            </a: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25000" dirty="0">
                <a:latin typeface="Cambria Math"/>
                <a:cs typeface="Cambria Math"/>
              </a:rPr>
              <a:t>2</a:t>
            </a:r>
            <a:r>
              <a:rPr sz="1500" spc="434" baseline="2500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-5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+    </a:t>
            </a: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25000" dirty="0">
                <a:latin typeface="Cambria Math"/>
                <a:cs typeface="Cambria Math"/>
              </a:rPr>
              <a:t>2</a:t>
            </a:r>
            <a:r>
              <a:rPr sz="1500" spc="254" baseline="2500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1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	</a:t>
            </a:r>
            <a:r>
              <a:rPr sz="1500" spc="44" baseline="16666" dirty="0">
                <a:latin typeface="Cambria Math"/>
                <a:cs typeface="Cambria Math"/>
              </a:rPr>
              <a:t>𝑥→∞</a:t>
            </a:r>
            <a:r>
              <a:rPr sz="1000" spc="30" dirty="0">
                <a:latin typeface="Cambria Math"/>
                <a:cs typeface="Cambria Math"/>
              </a:rPr>
              <a:t> </a:t>
            </a: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25000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-5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+ </a:t>
            </a: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25000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24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sz="3300" b="1" spc="7" baseline="1262" dirty="0">
                <a:latin typeface="Wingdings"/>
                <a:cs typeface="Wingdings"/>
              </a:rPr>
              <a:t></a:t>
            </a:r>
            <a:r>
              <a:rPr sz="3300" b="1" spc="7" baseline="1262" dirty="0">
                <a:latin typeface="Times New Roman"/>
                <a:cs typeface="Times New Roman"/>
              </a:rPr>
              <a:t> </a:t>
            </a:r>
            <a:r>
              <a:rPr sz="2100" b="1" u="sng" spc="-15" baseline="1984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Example 9:</a:t>
            </a:r>
            <a:r>
              <a:rPr sz="2100" b="1" spc="-15" baseline="1984" dirty="0">
                <a:latin typeface="Segoe Print"/>
                <a:cs typeface="Segoe Print"/>
              </a:rPr>
              <a:t> </a:t>
            </a:r>
            <a:r>
              <a:rPr sz="2100" spc="-15" baseline="1984" dirty="0">
                <a:latin typeface="Cambria Math"/>
                <a:cs typeface="Cambria Math"/>
              </a:rPr>
              <a:t>Evaluate </a:t>
            </a:r>
            <a:r>
              <a:rPr sz="2100" spc="-7" baseline="1984" dirty="0">
                <a:latin typeface="Cambria Math"/>
                <a:cs typeface="Cambria Math"/>
              </a:rPr>
              <a:t>lim </a:t>
            </a:r>
            <a:r>
              <a:rPr sz="2100" spc="30" baseline="1984" dirty="0">
                <a:latin typeface="Cambria Math"/>
                <a:cs typeface="Cambria Math"/>
              </a:rPr>
              <a:t>3𝑥</a:t>
            </a:r>
            <a:r>
              <a:rPr sz="1500" spc="30" baseline="27777" dirty="0">
                <a:latin typeface="Cambria Math"/>
                <a:cs typeface="Cambria Math"/>
              </a:rPr>
              <a:t>2 </a:t>
            </a:r>
            <a:r>
              <a:rPr sz="2100" spc="-15" baseline="1984" dirty="0">
                <a:latin typeface="Cambria Math"/>
                <a:cs typeface="Cambria Math"/>
              </a:rPr>
              <a:t>+ 2𝑥 + </a:t>
            </a:r>
            <a:r>
              <a:rPr sz="2100" spc="-7" baseline="1984" dirty="0">
                <a:latin typeface="Cambria Math"/>
                <a:cs typeface="Cambria Math"/>
              </a:rPr>
              <a:t>1 </a:t>
            </a:r>
            <a:r>
              <a:rPr sz="2100" spc="-15" baseline="1984" dirty="0">
                <a:latin typeface="Cambria Math"/>
                <a:cs typeface="Cambria Math"/>
              </a:rPr>
              <a:t>−</a:t>
            </a:r>
            <a:r>
              <a:rPr sz="1400" spc="-10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2</a:t>
            </a:r>
            <a:r>
              <a:rPr sz="2100" spc="-284" baseline="1984" dirty="0">
                <a:latin typeface="Cambria Math"/>
                <a:cs typeface="Cambria Math"/>
              </a:rPr>
              <a:t> </a:t>
            </a:r>
            <a:r>
              <a:rPr sz="2100" spc="67" baseline="1984" dirty="0">
                <a:latin typeface="Cambria Math"/>
                <a:cs typeface="Cambria Math"/>
              </a:rPr>
              <a:t>𝑥</a:t>
            </a:r>
            <a:r>
              <a:rPr sz="2100" spc="472" baseline="1984" dirty="0">
                <a:latin typeface="Cambria Math"/>
                <a:cs typeface="Cambria Math"/>
              </a:rPr>
              <a:t> 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487550" y="3773804"/>
            <a:ext cx="31115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spc="60" dirty="0">
                <a:latin typeface="Cambria Math"/>
                <a:cs typeface="Cambria Math"/>
              </a:rPr>
              <a:t>x</a:t>
            </a:r>
            <a:r>
              <a:rPr sz="1000" dirty="0">
                <a:latin typeface="Cambria Math"/>
                <a:cs typeface="Cambria Math"/>
              </a:rPr>
              <a:t>→</a:t>
            </a:r>
            <a:r>
              <a:rPr sz="1000" spc="5" dirty="0">
                <a:latin typeface="Cambria Math"/>
                <a:cs typeface="Cambria Math"/>
              </a:rPr>
              <a:t>∞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1926970" y="3624960"/>
            <a:ext cx="1003935" cy="0"/>
          </a:xfrm>
          <a:custGeom>
            <a:avLst/>
            <a:gdLst/>
            <a:ahLst/>
            <a:cxnLst/>
            <a:rect l="l" t="t" r="r" b="b"/>
            <a:pathLst>
              <a:path w="1003935">
                <a:moveTo>
                  <a:pt x="0" y="0"/>
                </a:moveTo>
                <a:lnTo>
                  <a:pt x="1003401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3253485" y="3649344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3832859" y="3512184"/>
            <a:ext cx="1003300" cy="0"/>
          </a:xfrm>
          <a:custGeom>
            <a:avLst/>
            <a:gdLst/>
            <a:ahLst/>
            <a:cxnLst/>
            <a:rect l="l" t="t" r="r" b="b"/>
            <a:pathLst>
              <a:path w="1003300">
                <a:moveTo>
                  <a:pt x="0" y="0"/>
                </a:moveTo>
                <a:lnTo>
                  <a:pt x="100309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5162041" y="3518280"/>
            <a:ext cx="98425" cy="0"/>
          </a:xfrm>
          <a:custGeom>
            <a:avLst/>
            <a:gdLst/>
            <a:ahLst/>
            <a:cxnLst/>
            <a:rect l="l" t="t" r="r" b="b"/>
            <a:pathLst>
              <a:path w="98425">
                <a:moveTo>
                  <a:pt x="0" y="0"/>
                </a:moveTo>
                <a:lnTo>
                  <a:pt x="9784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676452" y="3615308"/>
            <a:ext cx="473011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b="1" spc="-5" dirty="0">
                <a:latin typeface="Segoe Print"/>
                <a:cs typeface="Segoe Print"/>
              </a:rPr>
              <a:t>Solution</a:t>
            </a:r>
            <a:r>
              <a:rPr sz="1400" b="1" spc="-5" dirty="0">
                <a:latin typeface="Cambria Math"/>
                <a:cs typeface="Cambria Math"/>
              </a:rPr>
              <a:t>: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r>
              <a:rPr sz="2100" spc="-7" baseline="3968" dirty="0">
                <a:latin typeface="Cambria Math"/>
                <a:cs typeface="Cambria Math"/>
              </a:rPr>
              <a:t> </a:t>
            </a:r>
            <a:r>
              <a:rPr sz="1400" spc="20" dirty="0">
                <a:latin typeface="Cambria Math"/>
                <a:cs typeface="Cambria Math"/>
              </a:rPr>
              <a:t>3𝑥</a:t>
            </a:r>
            <a:r>
              <a:rPr sz="1500" spc="30" baseline="25000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+ 2𝑥 + </a:t>
            </a:r>
            <a:r>
              <a:rPr sz="1400" spc="-5" dirty="0">
                <a:latin typeface="Cambria Math"/>
                <a:cs typeface="Cambria Math"/>
              </a:rPr>
              <a:t>1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-5" dirty="0">
                <a:latin typeface="Cambria Math"/>
                <a:cs typeface="Cambria Math"/>
              </a:rPr>
              <a:t>2 𝑥 </a:t>
            </a:r>
            <a:r>
              <a:rPr sz="1400" spc="-10" dirty="0">
                <a:latin typeface="Cambria Math"/>
                <a:cs typeface="Cambria Math"/>
              </a:rPr>
              <a:t>×</a:t>
            </a:r>
            <a:r>
              <a:rPr sz="2100" spc="-15" baseline="43650" dirty="0">
                <a:latin typeface="Cambria Math"/>
                <a:cs typeface="Cambria Math"/>
              </a:rPr>
              <a:t> </a:t>
            </a:r>
            <a:r>
              <a:rPr sz="2100" spc="30" baseline="43650" dirty="0">
                <a:latin typeface="Cambria Math"/>
                <a:cs typeface="Cambria Math"/>
              </a:rPr>
              <a:t>3𝑥</a:t>
            </a:r>
            <a:r>
              <a:rPr sz="1500" spc="30" baseline="83333" dirty="0">
                <a:latin typeface="Cambria Math"/>
                <a:cs typeface="Cambria Math"/>
              </a:rPr>
              <a:t>2 </a:t>
            </a:r>
            <a:r>
              <a:rPr sz="2100" spc="-15" baseline="43650" dirty="0">
                <a:latin typeface="Cambria Math"/>
                <a:cs typeface="Cambria Math"/>
              </a:rPr>
              <a:t>+ 2𝑥 + </a:t>
            </a:r>
            <a:r>
              <a:rPr sz="2100" spc="-7" baseline="43650" dirty="0">
                <a:latin typeface="Cambria Math"/>
                <a:cs typeface="Cambria Math"/>
              </a:rPr>
              <a:t>1 </a:t>
            </a:r>
            <a:r>
              <a:rPr sz="2100" spc="-15" baseline="43650" dirty="0">
                <a:latin typeface="Cambria Math"/>
                <a:cs typeface="Cambria Math"/>
              </a:rPr>
              <a:t>+</a:t>
            </a:r>
            <a:r>
              <a:rPr sz="2100" spc="-15" baseline="41666" dirty="0">
                <a:latin typeface="Cambria Math"/>
                <a:cs typeface="Cambria Math"/>
              </a:rPr>
              <a:t> </a:t>
            </a:r>
            <a:r>
              <a:rPr sz="2100" spc="-7" baseline="43650" dirty="0">
                <a:latin typeface="Cambria Math"/>
                <a:cs typeface="Cambria Math"/>
              </a:rPr>
              <a:t>2</a:t>
            </a:r>
            <a:r>
              <a:rPr sz="2100" spc="-127" baseline="43650" dirty="0">
                <a:latin typeface="Cambria Math"/>
                <a:cs typeface="Cambria Math"/>
              </a:rPr>
              <a:t> </a:t>
            </a:r>
            <a:r>
              <a:rPr sz="2100" spc="-7" baseline="43650" dirty="0">
                <a:latin typeface="Cambria Math"/>
                <a:cs typeface="Cambria Math"/>
              </a:rPr>
              <a:t>𝑥</a:t>
            </a:r>
            <a:endParaRPr sz="2100" baseline="43650">
              <a:latin typeface="Cambria Math"/>
              <a:cs typeface="Cambria Math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3811523" y="3798696"/>
            <a:ext cx="1003300" cy="0"/>
          </a:xfrm>
          <a:custGeom>
            <a:avLst/>
            <a:gdLst/>
            <a:ahLst/>
            <a:cxnLst/>
            <a:rect l="l" t="t" r="r" b="b"/>
            <a:pathLst>
              <a:path w="1003300">
                <a:moveTo>
                  <a:pt x="0" y="0"/>
                </a:moveTo>
                <a:lnTo>
                  <a:pt x="100309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5143753" y="3804792"/>
            <a:ext cx="98425" cy="0"/>
          </a:xfrm>
          <a:custGeom>
            <a:avLst/>
            <a:gdLst/>
            <a:ahLst/>
            <a:cxnLst/>
            <a:rect l="l" t="t" r="r" b="b"/>
            <a:pathLst>
              <a:path w="98425">
                <a:moveTo>
                  <a:pt x="0" y="0"/>
                </a:moveTo>
                <a:lnTo>
                  <a:pt x="9784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>
          <a:xfrm>
            <a:off x="3683000" y="3770756"/>
            <a:ext cx="17056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b="1" spc="907" baseline="1984" dirty="0">
                <a:latin typeface="Cambria Math"/>
                <a:cs typeface="Cambria Math"/>
              </a:rPr>
              <a:t> </a:t>
            </a:r>
            <a:r>
              <a:rPr sz="2100" spc="30" baseline="1984" dirty="0">
                <a:latin typeface="Cambria Math"/>
                <a:cs typeface="Cambria Math"/>
              </a:rPr>
              <a:t>3𝑥</a:t>
            </a:r>
            <a:r>
              <a:rPr sz="1500" spc="30" baseline="27777" dirty="0">
                <a:latin typeface="Cambria Math"/>
                <a:cs typeface="Cambria Math"/>
              </a:rPr>
              <a:t>2 </a:t>
            </a:r>
            <a:r>
              <a:rPr sz="2100" spc="-15" baseline="1984" dirty="0">
                <a:latin typeface="Cambria Math"/>
                <a:cs typeface="Cambria Math"/>
              </a:rPr>
              <a:t>+ 2𝑥 + </a:t>
            </a:r>
            <a:r>
              <a:rPr sz="2100" spc="-7" baseline="1984" dirty="0">
                <a:latin typeface="Cambria Math"/>
                <a:cs typeface="Cambria Math"/>
              </a:rPr>
              <a:t>1 </a:t>
            </a:r>
            <a:r>
              <a:rPr sz="2100" spc="-15" baseline="1984" dirty="0">
                <a:latin typeface="Cambria Math"/>
                <a:cs typeface="Cambria Math"/>
              </a:rPr>
              <a:t>+</a:t>
            </a:r>
            <a:r>
              <a:rPr sz="1400" spc="-10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2</a:t>
            </a:r>
            <a:r>
              <a:rPr sz="2100" spc="-22" baseline="1984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𝑥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3695700" y="3752976"/>
            <a:ext cx="1722755" cy="0"/>
          </a:xfrm>
          <a:custGeom>
            <a:avLst/>
            <a:gdLst/>
            <a:ahLst/>
            <a:cxnLst/>
            <a:rect l="l" t="t" r="r" b="b"/>
            <a:pathLst>
              <a:path w="1722754">
                <a:moveTo>
                  <a:pt x="0" y="0"/>
                </a:moveTo>
                <a:lnTo>
                  <a:pt x="172275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747139" y="4332477"/>
            <a:ext cx="1689735" cy="0"/>
          </a:xfrm>
          <a:custGeom>
            <a:avLst/>
            <a:gdLst/>
            <a:ahLst/>
            <a:cxnLst/>
            <a:rect l="l" t="t" r="r" b="b"/>
            <a:pathLst>
              <a:path w="1689735">
                <a:moveTo>
                  <a:pt x="0" y="0"/>
                </a:moveTo>
                <a:lnTo>
                  <a:pt x="168922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 txBox="1"/>
          <p:nvPr/>
        </p:nvSpPr>
        <p:spPr>
          <a:xfrm>
            <a:off x="1432686" y="4194809"/>
            <a:ext cx="4167504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29895" algn="l"/>
                <a:tab pos="1469390" algn="l"/>
                <a:tab pos="1762760" algn="l"/>
                <a:tab pos="2052320" algn="l"/>
                <a:tab pos="2680335" algn="l"/>
                <a:tab pos="3724275" algn="l"/>
                <a:tab pos="4015740" algn="l"/>
              </a:tabLst>
            </a:pPr>
            <a:r>
              <a:rPr sz="1400" spc="-5" dirty="0">
                <a:latin typeface="Cambria Math"/>
                <a:cs typeface="Cambria Math"/>
              </a:rPr>
              <a:t>lim	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	</a:t>
            </a:r>
            <a:r>
              <a:rPr sz="1400" spc="-5" dirty="0">
                <a:latin typeface="Cambria Math"/>
                <a:cs typeface="Cambria Math"/>
              </a:rPr>
              <a:t>	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	</a:t>
            </a: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14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𝑙𝑖𝑚	</a:t>
            </a:r>
            <a:r>
              <a:rPr sz="14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400" spc="-5" dirty="0">
                <a:latin typeface="Times New Roman"/>
                <a:cs typeface="Times New Roman"/>
              </a:rPr>
              <a:t>	</a:t>
            </a:r>
            <a:r>
              <a:rPr sz="14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u="sng" spc="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1828926" y="4057649"/>
            <a:ext cx="347726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561590" algn="l"/>
              </a:tabLst>
            </a:pPr>
            <a:r>
              <a:rPr sz="1400" spc="20" dirty="0">
                <a:latin typeface="Cambria Math"/>
                <a:cs typeface="Cambria Math"/>
              </a:rPr>
              <a:t>3𝑥</a:t>
            </a:r>
            <a:r>
              <a:rPr sz="1500" spc="30" baseline="30555" dirty="0">
                <a:latin typeface="Cambria Math"/>
                <a:cs typeface="Cambria Math"/>
              </a:rPr>
              <a:t>2  </a:t>
            </a:r>
            <a:r>
              <a:rPr sz="1400" spc="-10" dirty="0">
                <a:latin typeface="Cambria Math"/>
                <a:cs typeface="Cambria Math"/>
              </a:rPr>
              <a:t>+ 2𝑥 + </a:t>
            </a:r>
            <a:r>
              <a:rPr sz="1400" spc="-5" dirty="0">
                <a:latin typeface="Cambria Math"/>
                <a:cs typeface="Cambria Math"/>
              </a:rPr>
              <a:t>1</a:t>
            </a:r>
            <a:r>
              <a:rPr sz="1400" spc="2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−</a:t>
            </a:r>
            <a:r>
              <a:rPr sz="1400" spc="20" dirty="0">
                <a:latin typeface="Cambria Math"/>
                <a:cs typeface="Cambria Math"/>
              </a:rPr>
              <a:t> 2𝑥</a:t>
            </a:r>
            <a:r>
              <a:rPr sz="1500" spc="30" baseline="30555" dirty="0">
                <a:latin typeface="Cambria Math"/>
                <a:cs typeface="Cambria Math"/>
              </a:rPr>
              <a:t>2	</a:t>
            </a: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3055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+ 2𝑥 +</a:t>
            </a:r>
            <a:r>
              <a:rPr sz="1400" spc="-13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3997452" y="4332477"/>
            <a:ext cx="1689735" cy="0"/>
          </a:xfrm>
          <a:custGeom>
            <a:avLst/>
            <a:gdLst/>
            <a:ahLst/>
            <a:cxnLst/>
            <a:rect l="l" t="t" r="r" b="b"/>
            <a:pathLst>
              <a:path w="1689735">
                <a:moveTo>
                  <a:pt x="0" y="0"/>
                </a:moveTo>
                <a:lnTo>
                  <a:pt x="168922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 txBox="1"/>
          <p:nvPr/>
        </p:nvSpPr>
        <p:spPr>
          <a:xfrm>
            <a:off x="1347342" y="4926583"/>
            <a:ext cx="47498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18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2265552" y="4884165"/>
            <a:ext cx="186055" cy="0"/>
          </a:xfrm>
          <a:custGeom>
            <a:avLst/>
            <a:gdLst/>
            <a:ahLst/>
            <a:cxnLst/>
            <a:rect l="l" t="t" r="r" b="b"/>
            <a:pathLst>
              <a:path w="186055">
                <a:moveTo>
                  <a:pt x="0" y="0"/>
                </a:moveTo>
                <a:lnTo>
                  <a:pt x="18592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 txBox="1"/>
          <p:nvPr/>
        </p:nvSpPr>
        <p:spPr>
          <a:xfrm>
            <a:off x="1411350" y="4272838"/>
            <a:ext cx="4281805" cy="60452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2256790" algn="l"/>
              </a:tabLst>
            </a:pPr>
            <a:r>
              <a:rPr sz="1500" spc="30" baseline="19444" dirty="0">
                <a:latin typeface="Cambria Math"/>
                <a:cs typeface="Cambria Math"/>
              </a:rPr>
              <a:t>x→∞  </a:t>
            </a:r>
            <a:r>
              <a:rPr sz="1500" spc="30" baseline="2777" dirty="0">
                <a:latin typeface="Cambria Math"/>
                <a:cs typeface="Cambria Math"/>
              </a:rPr>
              <a:t>   </a:t>
            </a:r>
            <a:r>
              <a:rPr sz="2100" spc="44" baseline="1984" dirty="0">
                <a:latin typeface="Cambria Math"/>
                <a:cs typeface="Cambria Math"/>
              </a:rPr>
              <a:t>3𝑥</a:t>
            </a:r>
            <a:r>
              <a:rPr sz="1500" spc="44" baseline="27777" dirty="0">
                <a:latin typeface="Cambria Math"/>
                <a:cs typeface="Cambria Math"/>
              </a:rPr>
              <a:t>2</a:t>
            </a:r>
            <a:r>
              <a:rPr sz="1500" spc="419" baseline="27777" dirty="0">
                <a:latin typeface="Cambria Math"/>
                <a:cs typeface="Cambria Math"/>
              </a:rPr>
              <a:t> </a:t>
            </a:r>
            <a:r>
              <a:rPr sz="2100" spc="-15" baseline="1984" dirty="0">
                <a:latin typeface="Cambria Math"/>
                <a:cs typeface="Cambria Math"/>
              </a:rPr>
              <a:t>+ 2𝑥 + </a:t>
            </a:r>
            <a:r>
              <a:rPr sz="2100" spc="-7" baseline="1984" dirty="0">
                <a:latin typeface="Cambria Math"/>
                <a:cs typeface="Cambria Math"/>
              </a:rPr>
              <a:t>1 </a:t>
            </a:r>
            <a:r>
              <a:rPr sz="2100" spc="-15" baseline="1984" dirty="0">
                <a:latin typeface="Cambria Math"/>
                <a:cs typeface="Cambria Math"/>
              </a:rPr>
              <a:t>+  </a:t>
            </a:r>
            <a:r>
              <a:rPr sz="1400" spc="-10" dirty="0">
                <a:latin typeface="Cambria Math"/>
                <a:cs typeface="Cambria Math"/>
              </a:rPr>
              <a:t> </a:t>
            </a:r>
            <a:r>
              <a:rPr sz="1400" spc="25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2</a:t>
            </a:r>
            <a:r>
              <a:rPr sz="2100" spc="37" baseline="1984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𝑥	</a:t>
            </a:r>
            <a:r>
              <a:rPr sz="1500" spc="30" baseline="19444" dirty="0">
                <a:latin typeface="Cambria Math"/>
                <a:cs typeface="Cambria Math"/>
              </a:rPr>
              <a:t>𝑥→∞</a:t>
            </a:r>
            <a:r>
              <a:rPr sz="1500" spc="30" baseline="2777" dirty="0">
                <a:latin typeface="Cambria Math"/>
                <a:cs typeface="Cambria Math"/>
              </a:rPr>
              <a:t> </a:t>
            </a:r>
            <a:r>
              <a:rPr sz="2100" spc="44" baseline="1984" dirty="0">
                <a:latin typeface="Cambria Math"/>
                <a:cs typeface="Cambria Math"/>
              </a:rPr>
              <a:t>3𝑥</a:t>
            </a:r>
            <a:r>
              <a:rPr sz="1500" spc="44" baseline="27777" dirty="0">
                <a:latin typeface="Cambria Math"/>
                <a:cs typeface="Cambria Math"/>
              </a:rPr>
              <a:t>2 </a:t>
            </a:r>
            <a:r>
              <a:rPr sz="2100" spc="-15" baseline="1984" dirty="0">
                <a:latin typeface="Cambria Math"/>
                <a:cs typeface="Cambria Math"/>
              </a:rPr>
              <a:t>+ 2𝑥 + </a:t>
            </a:r>
            <a:r>
              <a:rPr sz="2100" spc="-7" baseline="1984" dirty="0">
                <a:latin typeface="Cambria Math"/>
                <a:cs typeface="Cambria Math"/>
              </a:rPr>
              <a:t>1 </a:t>
            </a:r>
            <a:r>
              <a:rPr sz="2100" spc="-15" baseline="1984" dirty="0">
                <a:latin typeface="Cambria Math"/>
                <a:cs typeface="Cambria Math"/>
              </a:rPr>
              <a:t>+</a:t>
            </a:r>
            <a:r>
              <a:rPr sz="1400" spc="-10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2</a:t>
            </a:r>
            <a:r>
              <a:rPr sz="2100" spc="-44" baseline="1984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𝑥</a:t>
            </a:r>
            <a:endParaRPr sz="2100" baseline="1984">
              <a:latin typeface="Cambria Math"/>
              <a:cs typeface="Cambria Math"/>
            </a:endParaRPr>
          </a:p>
          <a:p>
            <a:pPr marL="854075">
              <a:lnSpc>
                <a:spcPct val="100000"/>
              </a:lnSpc>
              <a:spcBef>
                <a:spcPts val="600"/>
              </a:spcBef>
            </a:pP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30555" dirty="0">
                <a:latin typeface="Cambria Math"/>
                <a:cs typeface="Cambria Math"/>
              </a:rPr>
              <a:t>2 </a:t>
            </a:r>
            <a:r>
              <a:rPr sz="2100" spc="-15" baseline="-33730" dirty="0">
                <a:latin typeface="Cambria Math"/>
                <a:cs typeface="Cambria Math"/>
              </a:rPr>
              <a:t>+ </a:t>
            </a:r>
            <a:r>
              <a:rPr sz="1400" u="sng" spc="-1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2𝑥</a:t>
            </a:r>
            <a:r>
              <a:rPr sz="1400" spc="-10" dirty="0">
                <a:latin typeface="Cambria Math"/>
                <a:cs typeface="Cambria Math"/>
              </a:rPr>
              <a:t> </a:t>
            </a:r>
            <a:r>
              <a:rPr sz="2100" spc="-15" baseline="-33730" dirty="0">
                <a:latin typeface="Cambria Math"/>
                <a:cs typeface="Cambria Math"/>
              </a:rPr>
              <a:t>+</a:t>
            </a:r>
            <a:r>
              <a:rPr sz="1400" u="sng" spc="24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</a:t>
            </a:r>
            <a:r>
              <a:rPr sz="1400" u="sng" spc="4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2000123" y="5329427"/>
            <a:ext cx="283845" cy="0"/>
          </a:xfrm>
          <a:custGeom>
            <a:avLst/>
            <a:gdLst/>
            <a:ahLst/>
            <a:cxnLst/>
            <a:rect l="l" t="t" r="r" b="b"/>
            <a:pathLst>
              <a:path w="283844">
                <a:moveTo>
                  <a:pt x="0" y="0"/>
                </a:moveTo>
                <a:lnTo>
                  <a:pt x="2837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2000123" y="5109971"/>
            <a:ext cx="1092200" cy="0"/>
          </a:xfrm>
          <a:custGeom>
            <a:avLst/>
            <a:gdLst/>
            <a:ahLst/>
            <a:cxnLst/>
            <a:rect l="l" t="t" r="r" b="b"/>
            <a:pathLst>
              <a:path w="1092200">
                <a:moveTo>
                  <a:pt x="0" y="0"/>
                </a:moveTo>
                <a:lnTo>
                  <a:pt x="109179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3418078" y="5128259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 txBox="1"/>
          <p:nvPr/>
        </p:nvSpPr>
        <p:spPr>
          <a:xfrm>
            <a:off x="1530222" y="5085079"/>
            <a:ext cx="2138680" cy="2470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630"/>
              </a:lnSpc>
              <a:spcBef>
                <a:spcPts val="105"/>
              </a:spcBef>
              <a:tabLst>
                <a:tab pos="671195" algn="l"/>
              </a:tabLst>
            </a:pPr>
            <a:r>
              <a:rPr sz="1000" spc="20" dirty="0">
                <a:latin typeface="Cambria Math"/>
                <a:cs typeface="Cambria Math"/>
              </a:rPr>
              <a:t>x→∞	</a:t>
            </a: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  <a:p>
            <a:pPr marL="335280">
              <a:lnSpc>
                <a:spcPts val="1110"/>
              </a:lnSpc>
              <a:tabLst>
                <a:tab pos="793115" algn="l"/>
              </a:tabLst>
            </a:pPr>
            <a:r>
              <a:rPr sz="2100" spc="1117" baseline="-23809" dirty="0">
                <a:latin typeface="Cambria Math"/>
                <a:cs typeface="Cambria Math"/>
              </a:rPr>
              <a:t> </a:t>
            </a:r>
            <a:r>
              <a:rPr sz="2100" spc="-15" baseline="1984" dirty="0">
                <a:latin typeface="Cambria Math"/>
                <a:cs typeface="Cambria Math"/>
              </a:rPr>
              <a:t>3𝑥	</a:t>
            </a:r>
            <a:r>
              <a:rPr sz="2100" spc="-15" baseline="-29761" dirty="0">
                <a:latin typeface="Cambria Math"/>
                <a:cs typeface="Cambria Math"/>
              </a:rPr>
              <a:t>+ </a:t>
            </a:r>
            <a:r>
              <a:rPr sz="2100" u="sng" spc="-15" baseline="1984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2𝑥</a:t>
            </a:r>
            <a:r>
              <a:rPr sz="2100" spc="-15" baseline="1984" dirty="0">
                <a:latin typeface="Cambria Math"/>
                <a:cs typeface="Cambria Math"/>
              </a:rPr>
              <a:t> </a:t>
            </a:r>
            <a:r>
              <a:rPr sz="2100" spc="-15" baseline="-29761" dirty="0">
                <a:latin typeface="Cambria Math"/>
                <a:cs typeface="Cambria Math"/>
              </a:rPr>
              <a:t>+</a:t>
            </a:r>
            <a:r>
              <a:rPr sz="2100" u="sng" spc="-15" baseline="1984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2100" u="sng" spc="-7" baseline="1984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</a:t>
            </a:r>
            <a:r>
              <a:rPr sz="2100" spc="-7" baseline="1984" dirty="0">
                <a:latin typeface="Cambria Math"/>
                <a:cs typeface="Cambria Math"/>
              </a:rPr>
              <a:t> </a:t>
            </a:r>
            <a:r>
              <a:rPr sz="2100" spc="-15" baseline="-29761" dirty="0">
                <a:latin typeface="Cambria Math"/>
                <a:cs typeface="Cambria Math"/>
              </a:rPr>
              <a:t>+</a:t>
            </a:r>
            <a:r>
              <a:rPr sz="1400" u="sng" spc="-1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2100" u="sng" spc="-7" baseline="1984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2</a:t>
            </a:r>
            <a:r>
              <a:rPr sz="2100" u="sng" spc="142" baseline="1984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2100" u="sng" spc="30" baseline="1984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𝑥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2036445" y="5237479"/>
            <a:ext cx="15386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66725" algn="l"/>
                <a:tab pos="869315" algn="l"/>
                <a:tab pos="1350645" algn="l"/>
              </a:tabLst>
            </a:pPr>
            <a:r>
              <a:rPr sz="2100" spc="97" baseline="-17857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4	</a:t>
            </a:r>
            <a:r>
              <a:rPr sz="2100" spc="97" baseline="-17857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4	</a:t>
            </a:r>
            <a:r>
              <a:rPr sz="2100" spc="97" baseline="-17857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4	</a:t>
            </a:r>
            <a:r>
              <a:rPr sz="2100" spc="97" baseline="-17857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1866010" y="5063997"/>
            <a:ext cx="1793239" cy="0"/>
          </a:xfrm>
          <a:custGeom>
            <a:avLst/>
            <a:gdLst/>
            <a:ahLst/>
            <a:cxnLst/>
            <a:rect l="l" t="t" r="r" b="b"/>
            <a:pathLst>
              <a:path w="1793239">
                <a:moveTo>
                  <a:pt x="0" y="0"/>
                </a:moveTo>
                <a:lnTo>
                  <a:pt x="179311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 txBox="1"/>
          <p:nvPr/>
        </p:nvSpPr>
        <p:spPr>
          <a:xfrm>
            <a:off x="3878071" y="5078983"/>
            <a:ext cx="116903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600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0 </a:t>
            </a:r>
            <a:r>
              <a:rPr sz="2100" spc="-15" baseline="1984" dirty="0">
                <a:latin typeface="Cambria Math"/>
                <a:cs typeface="Cambria Math"/>
              </a:rPr>
              <a:t>+ </a:t>
            </a:r>
            <a:r>
              <a:rPr sz="2100" spc="-7" baseline="1984" dirty="0">
                <a:latin typeface="Cambria Math"/>
                <a:cs typeface="Cambria Math"/>
              </a:rPr>
              <a:t>0 </a:t>
            </a:r>
            <a:r>
              <a:rPr sz="2100" spc="-15" baseline="1984" dirty="0">
                <a:latin typeface="Cambria Math"/>
                <a:cs typeface="Cambria Math"/>
              </a:rPr>
              <a:t>+ </a:t>
            </a:r>
            <a:r>
              <a:rPr sz="2100" spc="-7" baseline="1984" dirty="0">
                <a:latin typeface="Cambria Math"/>
                <a:cs typeface="Cambria Math"/>
              </a:rPr>
              <a:t>0 </a:t>
            </a:r>
            <a:r>
              <a:rPr sz="2100" spc="-15" baseline="1984" dirty="0">
                <a:latin typeface="Cambria Math"/>
                <a:cs typeface="Cambria Math"/>
              </a:rPr>
              <a:t>+</a:t>
            </a:r>
            <a:r>
              <a:rPr sz="2100" spc="-37" baseline="1984" dirty="0">
                <a:latin typeface="Cambria Math"/>
                <a:cs typeface="Cambria Math"/>
              </a:rPr>
              <a:t> </a:t>
            </a:r>
            <a:r>
              <a:rPr sz="2100" spc="-7" baseline="1984" dirty="0">
                <a:latin typeface="Cambria Math"/>
                <a:cs typeface="Cambria Math"/>
              </a:rPr>
              <a:t>0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3890771" y="5063997"/>
            <a:ext cx="1146810" cy="0"/>
          </a:xfrm>
          <a:custGeom>
            <a:avLst/>
            <a:gdLst/>
            <a:ahLst/>
            <a:cxnLst/>
            <a:rect l="l" t="t" r="r" b="b"/>
            <a:pathLst>
              <a:path w="1146810">
                <a:moveTo>
                  <a:pt x="0" y="0"/>
                </a:moveTo>
                <a:lnTo>
                  <a:pt x="114635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 txBox="1"/>
          <p:nvPr/>
        </p:nvSpPr>
        <p:spPr>
          <a:xfrm>
            <a:off x="2252852" y="4792217"/>
            <a:ext cx="312737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17830" algn="l"/>
                <a:tab pos="820419" algn="l"/>
                <a:tab pos="1851025" algn="l"/>
                <a:tab pos="3015615" algn="l"/>
              </a:tabLst>
            </a:pPr>
            <a:r>
              <a:rPr sz="2100" spc="97" baseline="-17857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2	</a:t>
            </a:r>
            <a:r>
              <a:rPr sz="2100" spc="97" baseline="-17857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2	</a:t>
            </a:r>
            <a:r>
              <a:rPr sz="2100" spc="97" baseline="-17857" dirty="0">
                <a:latin typeface="Cambria Math"/>
                <a:cs typeface="Cambria Math"/>
              </a:rPr>
              <a:t>𝑥</a:t>
            </a:r>
            <a:r>
              <a:rPr sz="1000" dirty="0">
                <a:latin typeface="Cambria Math"/>
                <a:cs typeface="Cambria Math"/>
              </a:rPr>
              <a:t>2	</a:t>
            </a:r>
            <a:r>
              <a:rPr sz="1400" spc="-5" dirty="0">
                <a:latin typeface="Cambria Math"/>
                <a:cs typeface="Cambria Math"/>
              </a:rPr>
              <a:t>1</a:t>
            </a:r>
            <a:r>
              <a:rPr sz="140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5" dirty="0">
                <a:latin typeface="Cambria Math"/>
                <a:cs typeface="Cambria Math"/>
              </a:rPr>
              <a:t> 0</a:t>
            </a:r>
            <a:r>
              <a:rPr sz="1400" spc="2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5" dirty="0">
                <a:latin typeface="Cambria Math"/>
                <a:cs typeface="Cambria Math"/>
              </a:rPr>
              <a:t> 0</a:t>
            </a:r>
            <a:r>
              <a:rPr sz="1400" dirty="0">
                <a:latin typeface="Cambria Math"/>
                <a:cs typeface="Cambria Math"/>
              </a:rPr>
              <a:t>	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5256403" y="5045455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5269103" y="5063997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 txBox="1"/>
          <p:nvPr/>
        </p:nvSpPr>
        <p:spPr>
          <a:xfrm>
            <a:off x="3695191" y="4926583"/>
            <a:ext cx="2066289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11150" algn="l"/>
                <a:tab pos="1066800" algn="l"/>
                <a:tab pos="1390015" algn="l"/>
                <a:tab pos="1719580" algn="l"/>
              </a:tabLst>
            </a:pPr>
            <a:r>
              <a:rPr sz="1400" spc="-10" dirty="0">
                <a:latin typeface="Cambria Math"/>
                <a:cs typeface="Cambria Math"/>
              </a:rPr>
              <a:t>=	</a:t>
            </a:r>
            <a:r>
              <a:rPr sz="1400" u="sng" spc="-1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	</a:t>
            </a:r>
            <a:r>
              <a:rPr sz="1400" spc="-10" dirty="0">
                <a:latin typeface="Cambria Math"/>
                <a:cs typeface="Cambria Math"/>
              </a:rPr>
              <a:t>	=	=</a:t>
            </a:r>
            <a:r>
              <a:rPr sz="1400" spc="15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∞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693102" y="5609907"/>
            <a:ext cx="469811" cy="19227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 txBox="1"/>
          <p:nvPr/>
        </p:nvSpPr>
        <p:spPr>
          <a:xfrm>
            <a:off x="676452" y="5571540"/>
            <a:ext cx="6028055" cy="12084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  <a:tabLst>
                <a:tab pos="523875" algn="l"/>
              </a:tabLst>
            </a:pP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	</a:t>
            </a:r>
            <a:r>
              <a:rPr sz="1400" spc="-15" dirty="0">
                <a:latin typeface="Cambria"/>
                <a:cs typeface="Cambria"/>
              </a:rPr>
              <a:t>We </a:t>
            </a:r>
            <a:r>
              <a:rPr sz="1400" dirty="0">
                <a:latin typeface="Cambria"/>
                <a:cs typeface="Cambria"/>
              </a:rPr>
              <a:t>can </a:t>
            </a:r>
            <a:r>
              <a:rPr sz="1400" spc="-10" dirty="0">
                <a:latin typeface="Cambria"/>
                <a:cs typeface="Cambria"/>
              </a:rPr>
              <a:t>use </a:t>
            </a:r>
            <a:r>
              <a:rPr sz="1400" spc="-5" dirty="0">
                <a:latin typeface="Cambria"/>
                <a:cs typeface="Cambria"/>
              </a:rPr>
              <a:t>the </a:t>
            </a:r>
            <a:r>
              <a:rPr sz="1400" spc="-10" dirty="0">
                <a:latin typeface="Cambria"/>
                <a:cs typeface="Cambria"/>
              </a:rPr>
              <a:t>following </a:t>
            </a:r>
            <a:r>
              <a:rPr sz="1400" spc="-5" dirty="0">
                <a:latin typeface="Cambria"/>
                <a:cs typeface="Cambria"/>
              </a:rPr>
              <a:t>rules when the </a:t>
            </a:r>
            <a:r>
              <a:rPr sz="1400" spc="-10" dirty="0">
                <a:latin typeface="Cambria"/>
                <a:cs typeface="Cambria"/>
              </a:rPr>
              <a:t>limit </a:t>
            </a:r>
            <a:r>
              <a:rPr sz="1400" spc="-5" dirty="0">
                <a:latin typeface="Cambria"/>
                <a:cs typeface="Cambria"/>
              </a:rPr>
              <a:t>is rational and approaches  from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infinity</a:t>
            </a:r>
            <a:endParaRPr sz="14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2200" spc="5" dirty="0">
                <a:latin typeface="Wingdings"/>
                <a:cs typeface="Wingdings"/>
              </a:rPr>
              <a:t>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Cambria"/>
                <a:cs typeface="Cambria"/>
              </a:rPr>
              <a:t>When </a:t>
            </a:r>
            <a:r>
              <a:rPr sz="1400" dirty="0">
                <a:latin typeface="Cambria"/>
                <a:cs typeface="Cambria"/>
              </a:rPr>
              <a:t>the </a:t>
            </a:r>
            <a:r>
              <a:rPr sz="1400" spc="-5" dirty="0">
                <a:latin typeface="Cambria"/>
                <a:cs typeface="Cambria"/>
              </a:rPr>
              <a:t>degree of the numerator is </a:t>
            </a:r>
            <a:r>
              <a:rPr sz="1400" spc="-10" dirty="0">
                <a:latin typeface="Cambria"/>
                <a:cs typeface="Cambria"/>
              </a:rPr>
              <a:t>less than </a:t>
            </a:r>
            <a:r>
              <a:rPr sz="1400" spc="-5" dirty="0">
                <a:latin typeface="Cambria"/>
                <a:cs typeface="Cambria"/>
              </a:rPr>
              <a:t>the</a:t>
            </a:r>
            <a:r>
              <a:rPr sz="1400" spc="-15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denominator.</a:t>
            </a:r>
            <a:endParaRPr sz="14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sz="1400" spc="-10" dirty="0">
                <a:latin typeface="Cambria Math"/>
                <a:cs typeface="Cambria Math"/>
              </a:rPr>
              <a:t>The product is</a:t>
            </a:r>
            <a:r>
              <a:rPr sz="1400" spc="50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zero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2942082" y="6959853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3243833" y="6822693"/>
            <a:ext cx="6445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30555" dirty="0">
                <a:latin typeface="Cambria Math"/>
                <a:cs typeface="Cambria Math"/>
              </a:rPr>
              <a:t>2 </a:t>
            </a:r>
            <a:r>
              <a:rPr sz="1400" spc="-10" dirty="0">
                <a:latin typeface="Cambria Math"/>
                <a:cs typeface="Cambria Math"/>
              </a:rPr>
              <a:t>− </a:t>
            </a:r>
            <a:r>
              <a:rPr sz="1400" spc="-5" dirty="0">
                <a:latin typeface="Cambria Math"/>
                <a:cs typeface="Cambria Math"/>
              </a:rPr>
              <a:t>3 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3460241" y="7072629"/>
            <a:ext cx="965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Cambria Math"/>
                <a:cs typeface="Cambria Math"/>
              </a:rPr>
              <a:t>3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2920745" y="7078726"/>
            <a:ext cx="95567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673735" algn="l"/>
              </a:tabLst>
            </a:pPr>
            <a:r>
              <a:rPr sz="1500" spc="30" baseline="2777" dirty="0">
                <a:latin typeface="Cambria Math"/>
                <a:cs typeface="Cambria Math"/>
              </a:rPr>
              <a:t>x→∞</a:t>
            </a:r>
            <a:r>
              <a:rPr sz="1500" spc="292" baseline="2777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4𝑥	−</a:t>
            </a:r>
            <a:r>
              <a:rPr sz="1400" spc="-7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3256534" y="7097521"/>
            <a:ext cx="625475" cy="0"/>
          </a:xfrm>
          <a:custGeom>
            <a:avLst/>
            <a:gdLst/>
            <a:ahLst/>
            <a:cxnLst/>
            <a:rect l="l" t="t" r="r" b="b"/>
            <a:pathLst>
              <a:path w="625475">
                <a:moveTo>
                  <a:pt x="0" y="0"/>
                </a:moveTo>
                <a:lnTo>
                  <a:pt x="62514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 txBox="1"/>
          <p:nvPr/>
        </p:nvSpPr>
        <p:spPr>
          <a:xfrm>
            <a:off x="3917696" y="6959853"/>
            <a:ext cx="3067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=</a:t>
            </a:r>
            <a:r>
              <a:rPr sz="1400" spc="1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676452" y="7193606"/>
            <a:ext cx="5711190" cy="967740"/>
          </a:xfrm>
          <a:prstGeom prst="rect">
            <a:avLst/>
          </a:prstGeom>
        </p:spPr>
        <p:txBody>
          <a:bodyPr vert="horz" wrap="square" lIns="0" tIns="127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sz="2200" spc="5" dirty="0">
                <a:latin typeface="Wingdings"/>
                <a:cs typeface="Wingdings"/>
              </a:rPr>
              <a:t>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Cambria"/>
                <a:cs typeface="Cambria"/>
              </a:rPr>
              <a:t>When the </a:t>
            </a:r>
            <a:r>
              <a:rPr sz="1400" dirty="0">
                <a:latin typeface="Cambria"/>
                <a:cs typeface="Cambria"/>
              </a:rPr>
              <a:t>degree </a:t>
            </a:r>
            <a:r>
              <a:rPr sz="1400" spc="-5" dirty="0">
                <a:latin typeface="Cambria"/>
                <a:cs typeface="Cambria"/>
              </a:rPr>
              <a:t>of the </a:t>
            </a:r>
            <a:r>
              <a:rPr sz="1400" spc="-10" dirty="0">
                <a:latin typeface="Cambria"/>
                <a:cs typeface="Cambria"/>
              </a:rPr>
              <a:t>numerator </a:t>
            </a:r>
            <a:r>
              <a:rPr sz="1400" spc="-5" dirty="0">
                <a:latin typeface="Cambria"/>
                <a:cs typeface="Cambria"/>
              </a:rPr>
              <a:t>is the same </a:t>
            </a:r>
            <a:r>
              <a:rPr sz="1400" spc="-10" dirty="0">
                <a:latin typeface="Cambria"/>
                <a:cs typeface="Cambria"/>
              </a:rPr>
              <a:t>as </a:t>
            </a:r>
            <a:r>
              <a:rPr sz="1400" spc="-5" dirty="0">
                <a:latin typeface="Cambria"/>
                <a:cs typeface="Cambria"/>
              </a:rPr>
              <a:t>the</a:t>
            </a:r>
            <a:r>
              <a:rPr sz="1400" spc="-5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denominator</a:t>
            </a:r>
            <a:endParaRPr sz="1400">
              <a:latin typeface="Cambria"/>
              <a:cs typeface="Cambria"/>
            </a:endParaRPr>
          </a:p>
          <a:p>
            <a:pPr marL="12700" marR="5080">
              <a:lnSpc>
                <a:spcPts val="1630"/>
              </a:lnSpc>
              <a:spcBef>
                <a:spcPts val="655"/>
              </a:spcBef>
            </a:pPr>
            <a:r>
              <a:rPr sz="1400" spc="-10" dirty="0">
                <a:latin typeface="Cambria"/>
                <a:cs typeface="Cambria"/>
              </a:rPr>
              <a:t>The </a:t>
            </a:r>
            <a:r>
              <a:rPr sz="1400" spc="-5" dirty="0">
                <a:latin typeface="Cambria"/>
                <a:cs typeface="Cambria"/>
              </a:rPr>
              <a:t>product is coefficient of </a:t>
            </a:r>
            <a:r>
              <a:rPr sz="1400" spc="-10" dirty="0">
                <a:latin typeface="Cambria"/>
                <a:cs typeface="Cambria"/>
              </a:rPr>
              <a:t>higher </a:t>
            </a:r>
            <a:r>
              <a:rPr sz="1400" spc="-5" dirty="0">
                <a:latin typeface="Cambria"/>
                <a:cs typeface="Cambria"/>
              </a:rPr>
              <a:t>x </a:t>
            </a:r>
            <a:r>
              <a:rPr sz="1400" dirty="0">
                <a:latin typeface="Cambria"/>
                <a:cs typeface="Cambria"/>
              </a:rPr>
              <a:t>in </a:t>
            </a:r>
            <a:r>
              <a:rPr sz="1400" spc="-5" dirty="0">
                <a:latin typeface="Cambria"/>
                <a:cs typeface="Cambria"/>
              </a:rPr>
              <a:t>numerator to coefficient of </a:t>
            </a:r>
            <a:r>
              <a:rPr sz="1400" spc="-10" dirty="0">
                <a:latin typeface="Cambria"/>
                <a:cs typeface="Cambria"/>
              </a:rPr>
              <a:t>higher </a:t>
            </a:r>
            <a:r>
              <a:rPr sz="1400" spc="-5" dirty="0">
                <a:latin typeface="Cambria"/>
                <a:cs typeface="Cambria"/>
              </a:rPr>
              <a:t>x  in</a:t>
            </a:r>
            <a:r>
              <a:rPr sz="1400" spc="-1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denominator.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2887217" y="8347328"/>
            <a:ext cx="27051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lim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3344417" y="8209914"/>
            <a:ext cx="29781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2</a:t>
            </a:r>
            <a:r>
              <a:rPr sz="1400" spc="65" dirty="0">
                <a:latin typeface="Cambria Math"/>
                <a:cs typeface="Cambria Math"/>
              </a:rPr>
              <a:t>𝑥</a:t>
            </a:r>
            <a:r>
              <a:rPr sz="1500" baseline="30555" dirty="0">
                <a:latin typeface="Cambria Math"/>
                <a:cs typeface="Cambria Math"/>
              </a:rPr>
              <a:t>3</a:t>
            </a:r>
            <a:endParaRPr sz="1500" baseline="30555">
              <a:latin typeface="Cambria Math"/>
              <a:cs typeface="Cambria Math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3390138" y="8460104"/>
            <a:ext cx="965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Cambria Math"/>
                <a:cs typeface="Cambria Math"/>
              </a:rPr>
              <a:t>3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3201670" y="8484844"/>
            <a:ext cx="594995" cy="0"/>
          </a:xfrm>
          <a:custGeom>
            <a:avLst/>
            <a:gdLst/>
            <a:ahLst/>
            <a:cxnLst/>
            <a:rect l="l" t="t" r="r" b="b"/>
            <a:pathLst>
              <a:path w="594995">
                <a:moveTo>
                  <a:pt x="0" y="0"/>
                </a:moveTo>
                <a:lnTo>
                  <a:pt x="594664" y="0"/>
                </a:lnTo>
              </a:path>
            </a:pathLst>
          </a:custGeom>
          <a:ln w="124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 txBox="1"/>
          <p:nvPr/>
        </p:nvSpPr>
        <p:spPr>
          <a:xfrm>
            <a:off x="3939032" y="8347328"/>
            <a:ext cx="15748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2865882" y="8165769"/>
            <a:ext cx="1379855" cy="538480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439"/>
              </a:spcBef>
            </a:pPr>
            <a:r>
              <a:rPr sz="1400" spc="-5" dirty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  <a:p>
            <a:pPr marR="5080" algn="r">
              <a:lnSpc>
                <a:spcPct val="100000"/>
              </a:lnSpc>
              <a:spcBef>
                <a:spcPts val="335"/>
              </a:spcBef>
              <a:tabLst>
                <a:tab pos="645795" algn="l"/>
                <a:tab pos="1255395" algn="l"/>
              </a:tabLst>
            </a:pPr>
            <a:r>
              <a:rPr sz="1500" spc="89" baseline="2777" dirty="0">
                <a:latin typeface="Cambria Math"/>
                <a:cs typeface="Cambria Math"/>
              </a:rPr>
              <a:t>x</a:t>
            </a:r>
            <a:r>
              <a:rPr sz="1500" baseline="2777" dirty="0">
                <a:latin typeface="Cambria Math"/>
                <a:cs typeface="Cambria Math"/>
              </a:rPr>
              <a:t>→</a:t>
            </a:r>
            <a:r>
              <a:rPr sz="1500" spc="7" baseline="2777" dirty="0">
                <a:latin typeface="Cambria Math"/>
                <a:cs typeface="Cambria Math"/>
              </a:rPr>
              <a:t>∞</a:t>
            </a:r>
            <a:r>
              <a:rPr sz="1500" spc="104" baseline="2777" dirty="0">
                <a:latin typeface="Cambria Math"/>
                <a:cs typeface="Cambria Math"/>
              </a:rPr>
              <a:t> </a:t>
            </a:r>
            <a:r>
              <a:rPr sz="1400" spc="-10" dirty="0">
                <a:latin typeface="Cambria Math"/>
                <a:cs typeface="Cambria Math"/>
              </a:rPr>
              <a:t>3𝑥</a:t>
            </a:r>
            <a:r>
              <a:rPr sz="1400" dirty="0">
                <a:latin typeface="Cambria Math"/>
                <a:cs typeface="Cambria Math"/>
              </a:rPr>
              <a:t>	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5" dirty="0">
                <a:latin typeface="Cambria Math"/>
                <a:cs typeface="Cambria Math"/>
              </a:rPr>
              <a:t> 1</a:t>
            </a:r>
            <a:r>
              <a:rPr sz="1400" dirty="0">
                <a:latin typeface="Cambria Math"/>
                <a:cs typeface="Cambria Math"/>
              </a:rPr>
              <a:t>	</a:t>
            </a:r>
            <a:r>
              <a:rPr sz="1400" spc="-5" dirty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4134611" y="8484844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24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 txBox="1"/>
          <p:nvPr/>
        </p:nvSpPr>
        <p:spPr>
          <a:xfrm>
            <a:off x="676452" y="8585534"/>
            <a:ext cx="5346065" cy="75247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 marR="5080">
              <a:lnSpc>
                <a:spcPct val="120300"/>
              </a:lnSpc>
              <a:spcBef>
                <a:spcPts val="430"/>
              </a:spcBef>
            </a:pPr>
            <a:r>
              <a:rPr sz="2200" spc="-5" dirty="0">
                <a:latin typeface="Wingdings"/>
                <a:cs typeface="Wingdings"/>
              </a:rPr>
              <a:t></a:t>
            </a:r>
            <a:r>
              <a:rPr sz="1400" spc="-5" dirty="0">
                <a:latin typeface="Cambria"/>
                <a:cs typeface="Cambria"/>
              </a:rPr>
              <a:t>When the degree of the numerator is </a:t>
            </a:r>
            <a:r>
              <a:rPr sz="1400" spc="-10" dirty="0">
                <a:latin typeface="Cambria"/>
                <a:cs typeface="Cambria"/>
              </a:rPr>
              <a:t>greater </a:t>
            </a:r>
            <a:r>
              <a:rPr sz="1400" dirty="0">
                <a:latin typeface="Cambria"/>
                <a:cs typeface="Cambria"/>
              </a:rPr>
              <a:t>than </a:t>
            </a:r>
            <a:r>
              <a:rPr sz="1400" spc="-5" dirty="0">
                <a:latin typeface="Cambria"/>
                <a:cs typeface="Cambria"/>
              </a:rPr>
              <a:t>the denominator  </a:t>
            </a:r>
            <a:r>
              <a:rPr sz="1400" spc="-10" dirty="0">
                <a:latin typeface="Cambria"/>
                <a:cs typeface="Cambria"/>
              </a:rPr>
              <a:t>The </a:t>
            </a:r>
            <a:r>
              <a:rPr sz="1400" spc="-5" dirty="0">
                <a:latin typeface="Cambria"/>
                <a:cs typeface="Cambria"/>
              </a:rPr>
              <a:t>product is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infinity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2935985" y="9524186"/>
            <a:ext cx="28702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Cambria Math"/>
                <a:cs typeface="Cambria Math"/>
              </a:rPr>
              <a:t>𝑙</a:t>
            </a:r>
            <a:r>
              <a:rPr sz="1400" spc="-10" dirty="0">
                <a:latin typeface="Cambria Math"/>
                <a:cs typeface="Cambria Math"/>
              </a:rPr>
              <a:t>𝑖𝑚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3289553" y="9386722"/>
            <a:ext cx="52006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35" dirty="0">
                <a:latin typeface="Cambria Math"/>
                <a:cs typeface="Cambria Math"/>
              </a:rPr>
              <a:t>𝑥</a:t>
            </a:r>
            <a:r>
              <a:rPr sz="1500" spc="52" baseline="30555" dirty="0">
                <a:latin typeface="Cambria Math"/>
                <a:cs typeface="Cambria Math"/>
              </a:rPr>
              <a:t>5 </a:t>
            </a:r>
            <a:r>
              <a:rPr sz="1400" spc="-10" dirty="0">
                <a:latin typeface="Cambria Math"/>
                <a:cs typeface="Cambria Math"/>
              </a:rPr>
              <a:t>+</a:t>
            </a:r>
            <a:r>
              <a:rPr sz="1400" spc="-19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2917698" y="9643058"/>
            <a:ext cx="64706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539750" algn="l"/>
              </a:tabLst>
            </a:pPr>
            <a:r>
              <a:rPr sz="1500" spc="135" baseline="2777" dirty="0">
                <a:latin typeface="Cambria Math"/>
                <a:cs typeface="Cambria Math"/>
              </a:rPr>
              <a:t>𝑥</a:t>
            </a:r>
            <a:r>
              <a:rPr sz="1500" baseline="2777" dirty="0">
                <a:latin typeface="Cambria Math"/>
                <a:cs typeface="Cambria Math"/>
              </a:rPr>
              <a:t>→</a:t>
            </a:r>
            <a:r>
              <a:rPr sz="1500" spc="7" baseline="2777" dirty="0">
                <a:latin typeface="Cambria Math"/>
                <a:cs typeface="Cambria Math"/>
              </a:rPr>
              <a:t>∞</a:t>
            </a:r>
            <a:r>
              <a:rPr sz="1500" baseline="2777" dirty="0">
                <a:latin typeface="Cambria Math"/>
                <a:cs typeface="Cambria Math"/>
              </a:rPr>
              <a:t>	</a:t>
            </a:r>
            <a:r>
              <a:rPr sz="1400" spc="-10" dirty="0">
                <a:latin typeface="Cambria Math"/>
                <a:cs typeface="Cambria Math"/>
              </a:rPr>
              <a:t>𝑥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3548634" y="9636962"/>
            <a:ext cx="965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Cambria Math"/>
                <a:cs typeface="Cambria Math"/>
              </a:rPr>
              <a:t>3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3302253" y="9661855"/>
            <a:ext cx="497205" cy="0"/>
          </a:xfrm>
          <a:custGeom>
            <a:avLst/>
            <a:gdLst/>
            <a:ahLst/>
            <a:cxnLst/>
            <a:rect l="l" t="t" r="r" b="b"/>
            <a:pathLst>
              <a:path w="497204">
                <a:moveTo>
                  <a:pt x="0" y="0"/>
                </a:moveTo>
                <a:lnTo>
                  <a:pt x="49712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 txBox="1"/>
          <p:nvPr/>
        </p:nvSpPr>
        <p:spPr>
          <a:xfrm>
            <a:off x="3835400" y="9524186"/>
            <a:ext cx="35560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Cambria Math"/>
                <a:cs typeface="Cambria Math"/>
              </a:rPr>
              <a:t>= ∞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0" name="object 1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9"/>
              </a:lnSpc>
            </a:pPr>
            <a:r>
              <a:rPr spc="-5" dirty="0"/>
              <a:t>31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2263</Words>
  <Application>Microsoft Office PowerPoint</Application>
  <PresentationFormat>Custom</PresentationFormat>
  <Paragraphs>761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sultan noori</cp:lastModifiedBy>
  <cp:revision>2</cp:revision>
  <dcterms:created xsi:type="dcterms:W3CDTF">2018-11-19T07:09:27Z</dcterms:created>
  <dcterms:modified xsi:type="dcterms:W3CDTF">2018-11-19T09:23:28Z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2017-01-08T00:00:00Z</vt:filetime>
  </property>
  <property fmtid="{D5CDD505-2E9C-101B-9397-08002B2CF9AE}" pid="3" name="Creator">
    <vt:lpwstr>PDFMerge! (http://www.pdfmerge.com)</vt:lpwstr>
  </property>
  <property fmtid="{D5CDD505-2E9C-101B-9397-08002B2CF9AE}" pid="4" name="LastSaved">
    <vt:filetime>2018-11-19T00:00:00Z</vt:filetime>
  </property>
</Properties>
</file>